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4"/>
  </p:notesMasterIdLst>
  <p:handoutMasterIdLst>
    <p:handoutMasterId r:id="rId45"/>
  </p:handoutMasterIdLst>
  <p:sldIdLst>
    <p:sldId id="256" r:id="rId2"/>
    <p:sldId id="265" r:id="rId3"/>
    <p:sldId id="257" r:id="rId4"/>
    <p:sldId id="258" r:id="rId5"/>
    <p:sldId id="259" r:id="rId6"/>
    <p:sldId id="260" r:id="rId7"/>
    <p:sldId id="261" r:id="rId8"/>
    <p:sldId id="290" r:id="rId9"/>
    <p:sldId id="291" r:id="rId10"/>
    <p:sldId id="293" r:id="rId11"/>
    <p:sldId id="262" r:id="rId12"/>
    <p:sldId id="263" r:id="rId13"/>
    <p:sldId id="264" r:id="rId14"/>
    <p:sldId id="266" r:id="rId15"/>
    <p:sldId id="267" r:id="rId16"/>
    <p:sldId id="268" r:id="rId17"/>
    <p:sldId id="270" r:id="rId18"/>
    <p:sldId id="272" r:id="rId19"/>
    <p:sldId id="269" r:id="rId20"/>
    <p:sldId id="273" r:id="rId21"/>
    <p:sldId id="271" r:id="rId22"/>
    <p:sldId id="294" r:id="rId23"/>
    <p:sldId id="298" r:id="rId24"/>
    <p:sldId id="274" r:id="rId25"/>
    <p:sldId id="281" r:id="rId26"/>
    <p:sldId id="283" r:id="rId27"/>
    <p:sldId id="276" r:id="rId28"/>
    <p:sldId id="295" r:id="rId29"/>
    <p:sldId id="296" r:id="rId30"/>
    <p:sldId id="297" r:id="rId31"/>
    <p:sldId id="278" r:id="rId32"/>
    <p:sldId id="280" r:id="rId33"/>
    <p:sldId id="282" r:id="rId34"/>
    <p:sldId id="284" r:id="rId35"/>
    <p:sldId id="285" r:id="rId36"/>
    <p:sldId id="286" r:id="rId37"/>
    <p:sldId id="287" r:id="rId38"/>
    <p:sldId id="275" r:id="rId39"/>
    <p:sldId id="288" r:id="rId40"/>
    <p:sldId id="289" r:id="rId41"/>
    <p:sldId id="299" r:id="rId42"/>
    <p:sldId id="292" r:id="rId4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6247" autoAdjust="0"/>
  </p:normalViewPr>
  <p:slideViewPr>
    <p:cSldViewPr snapToGrid="0">
      <p:cViewPr varScale="1">
        <p:scale>
          <a:sx n="106" d="100"/>
          <a:sy n="106" d="100"/>
        </p:scale>
        <p:origin x="726" y="114"/>
      </p:cViewPr>
      <p:guideLst/>
    </p:cSldViewPr>
  </p:slideViewPr>
  <p:notesTextViewPr>
    <p:cViewPr>
      <p:scale>
        <a:sx n="1" d="1"/>
        <a:sy n="1" d="1"/>
      </p:scale>
      <p:origin x="0" y="0"/>
    </p:cViewPr>
  </p:notesTextViewPr>
  <p:notesViewPr>
    <p:cSldViewPr snapToGrid="0">
      <p:cViewPr varScale="1">
        <p:scale>
          <a:sx n="78" d="100"/>
          <a:sy n="78" d="100"/>
        </p:scale>
        <p:origin x="406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BE788FF-A02F-4F37-A731-550804E013B9}" type="datetimeFigureOut">
              <a:rPr lang="en-GB" smtClean="0"/>
              <a:t>15/09/2026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9A62AB9-EC36-4416-884B-5AAA58B09068}" type="slidenum">
              <a:rPr lang="en-GB" smtClean="0"/>
              <a:t>‹#›</a:t>
            </a:fld>
            <a:endParaRPr lang="en-GB"/>
          </a:p>
        </p:txBody>
      </p:sp>
    </p:spTree>
    <p:extLst>
      <p:ext uri="{BB962C8B-B14F-4D97-AF65-F5344CB8AC3E}">
        <p14:creationId xmlns:p14="http://schemas.microsoft.com/office/powerpoint/2010/main" val="591248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836E631-F520-4DCA-8372-B4DFFFB0CE9D}" type="datetimeFigureOut">
              <a:rPr lang="en-GB" smtClean="0"/>
              <a:t>15/09/2026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E24B2A-1A15-4AAA-850F-A7A98A1C5ED6}" type="slidenum">
              <a:rPr lang="en-GB" smtClean="0"/>
              <a:t>‹#›</a:t>
            </a:fld>
            <a:endParaRPr lang="en-GB"/>
          </a:p>
        </p:txBody>
      </p:sp>
    </p:spTree>
    <p:extLst>
      <p:ext uri="{BB962C8B-B14F-4D97-AF65-F5344CB8AC3E}">
        <p14:creationId xmlns:p14="http://schemas.microsoft.com/office/powerpoint/2010/main" val="4216806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a:t>
            </a:fld>
            <a:endParaRPr lang="en-GB"/>
          </a:p>
        </p:txBody>
      </p:sp>
    </p:spTree>
    <p:extLst>
      <p:ext uri="{BB962C8B-B14F-4D97-AF65-F5344CB8AC3E}">
        <p14:creationId xmlns:p14="http://schemas.microsoft.com/office/powerpoint/2010/main" val="30878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2</a:t>
            </a:fld>
            <a:endParaRPr lang="en-GB"/>
          </a:p>
        </p:txBody>
      </p:sp>
    </p:spTree>
    <p:extLst>
      <p:ext uri="{BB962C8B-B14F-4D97-AF65-F5344CB8AC3E}">
        <p14:creationId xmlns:p14="http://schemas.microsoft.com/office/powerpoint/2010/main" val="215468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3</a:t>
            </a:fld>
            <a:endParaRPr lang="en-GB"/>
          </a:p>
        </p:txBody>
      </p:sp>
    </p:spTree>
    <p:extLst>
      <p:ext uri="{BB962C8B-B14F-4D97-AF65-F5344CB8AC3E}">
        <p14:creationId xmlns:p14="http://schemas.microsoft.com/office/powerpoint/2010/main" val="2922548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Junior Librarian – children scan books in and out. </a:t>
            </a:r>
          </a:p>
          <a:p>
            <a:endParaRPr lang="en-GB" dirty="0"/>
          </a:p>
          <a:p>
            <a:r>
              <a:rPr lang="en-GB" dirty="0"/>
              <a:t>Class librarians  - responsibilities.</a:t>
            </a:r>
          </a:p>
        </p:txBody>
      </p:sp>
      <p:sp>
        <p:nvSpPr>
          <p:cNvPr id="4" name="Slide Number Placeholder 3"/>
          <p:cNvSpPr>
            <a:spLocks noGrp="1"/>
          </p:cNvSpPr>
          <p:nvPr>
            <p:ph type="sldNum" sz="quarter" idx="10"/>
          </p:nvPr>
        </p:nvSpPr>
        <p:spPr/>
        <p:txBody>
          <a:bodyPr/>
          <a:lstStyle/>
          <a:p>
            <a:fld id="{02E24B2A-1A15-4AAA-850F-A7A98A1C5ED6}" type="slidenum">
              <a:rPr lang="en-GB" smtClean="0"/>
              <a:t>4</a:t>
            </a:fld>
            <a:endParaRPr lang="en-GB"/>
          </a:p>
        </p:txBody>
      </p:sp>
    </p:spTree>
    <p:extLst>
      <p:ext uri="{BB962C8B-B14F-4D97-AF65-F5344CB8AC3E}">
        <p14:creationId xmlns:p14="http://schemas.microsoft.com/office/powerpoint/2010/main" val="3476649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5</a:t>
            </a:fld>
            <a:endParaRPr lang="en-GB"/>
          </a:p>
        </p:txBody>
      </p:sp>
    </p:spTree>
    <p:extLst>
      <p:ext uri="{BB962C8B-B14F-4D97-AF65-F5344CB8AC3E}">
        <p14:creationId xmlns:p14="http://schemas.microsoft.com/office/powerpoint/2010/main" val="3552816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6</a:t>
            </a:fld>
            <a:endParaRPr lang="en-GB"/>
          </a:p>
        </p:txBody>
      </p:sp>
    </p:spTree>
    <p:extLst>
      <p:ext uri="{BB962C8B-B14F-4D97-AF65-F5344CB8AC3E}">
        <p14:creationId xmlns:p14="http://schemas.microsoft.com/office/powerpoint/2010/main" val="666577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fiction book are book banded. </a:t>
            </a:r>
          </a:p>
          <a:p>
            <a:endParaRPr lang="en-GB" dirty="0"/>
          </a:p>
          <a:p>
            <a:r>
              <a:rPr lang="en-GB" dirty="0"/>
              <a:t>Children take a star reader every half term and this tells us a rough reading age for the pupil and which colour books to read. </a:t>
            </a:r>
          </a:p>
          <a:p>
            <a:endParaRPr lang="en-GB" dirty="0"/>
          </a:p>
          <a:p>
            <a:r>
              <a:rPr lang="en-GB" dirty="0"/>
              <a:t>Children can also take quizzes on books they have read at school or at home. They must use a unique link which is stuck into their diary. </a:t>
            </a:r>
          </a:p>
          <a:p>
            <a:endParaRPr lang="en-GB" dirty="0"/>
          </a:p>
          <a:p>
            <a:r>
              <a:rPr lang="en-GB" dirty="0"/>
              <a:t>Children with higher book bands can read lower book bands too – consider age appropriate content (brilliant reader but you don’t want them to read content that’s too advanced. </a:t>
            </a:r>
          </a:p>
        </p:txBody>
      </p:sp>
      <p:sp>
        <p:nvSpPr>
          <p:cNvPr id="4" name="Slide Number Placeholder 3"/>
          <p:cNvSpPr>
            <a:spLocks noGrp="1"/>
          </p:cNvSpPr>
          <p:nvPr>
            <p:ph type="sldNum" sz="quarter" idx="10"/>
          </p:nvPr>
        </p:nvSpPr>
        <p:spPr/>
        <p:txBody>
          <a:bodyPr/>
          <a:lstStyle/>
          <a:p>
            <a:fld id="{02E24B2A-1A15-4AAA-850F-A7A98A1C5ED6}" type="slidenum">
              <a:rPr lang="en-GB" smtClean="0"/>
              <a:t>7</a:t>
            </a:fld>
            <a:endParaRPr lang="en-GB"/>
          </a:p>
        </p:txBody>
      </p:sp>
    </p:spTree>
    <p:extLst>
      <p:ext uri="{BB962C8B-B14F-4D97-AF65-F5344CB8AC3E}">
        <p14:creationId xmlns:p14="http://schemas.microsoft.com/office/powerpoint/2010/main" val="1723804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8</a:t>
            </a:fld>
            <a:endParaRPr lang="en-GB"/>
          </a:p>
        </p:txBody>
      </p:sp>
    </p:spTree>
    <p:extLst>
      <p:ext uri="{BB962C8B-B14F-4D97-AF65-F5344CB8AC3E}">
        <p14:creationId xmlns:p14="http://schemas.microsoft.com/office/powerpoint/2010/main" val="1430116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9</a:t>
            </a:fld>
            <a:endParaRPr lang="en-GB"/>
          </a:p>
        </p:txBody>
      </p:sp>
    </p:spTree>
    <p:extLst>
      <p:ext uri="{BB962C8B-B14F-4D97-AF65-F5344CB8AC3E}">
        <p14:creationId xmlns:p14="http://schemas.microsoft.com/office/powerpoint/2010/main" val="918550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10</a:t>
            </a:fld>
            <a:endParaRPr lang="en-GB"/>
          </a:p>
        </p:txBody>
      </p:sp>
    </p:spTree>
    <p:extLst>
      <p:ext uri="{BB962C8B-B14F-4D97-AF65-F5344CB8AC3E}">
        <p14:creationId xmlns:p14="http://schemas.microsoft.com/office/powerpoint/2010/main" val="1029771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11</a:t>
            </a:fld>
            <a:endParaRPr lang="en-GB"/>
          </a:p>
        </p:txBody>
      </p:sp>
    </p:spTree>
    <p:extLst>
      <p:ext uri="{BB962C8B-B14F-4D97-AF65-F5344CB8AC3E}">
        <p14:creationId xmlns:p14="http://schemas.microsoft.com/office/powerpoint/2010/main" val="335027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12</a:t>
            </a:fld>
            <a:endParaRPr lang="en-GB"/>
          </a:p>
        </p:txBody>
      </p:sp>
    </p:spTree>
    <p:extLst>
      <p:ext uri="{BB962C8B-B14F-4D97-AF65-F5344CB8AC3E}">
        <p14:creationId xmlns:p14="http://schemas.microsoft.com/office/powerpoint/2010/main" val="3622590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13</a:t>
            </a:fld>
            <a:endParaRPr lang="en-GB"/>
          </a:p>
        </p:txBody>
      </p:sp>
    </p:spTree>
    <p:extLst>
      <p:ext uri="{BB962C8B-B14F-4D97-AF65-F5344CB8AC3E}">
        <p14:creationId xmlns:p14="http://schemas.microsoft.com/office/powerpoint/2010/main" val="105185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14</a:t>
            </a:fld>
            <a:endParaRPr lang="en-GB"/>
          </a:p>
        </p:txBody>
      </p:sp>
    </p:spTree>
    <p:extLst>
      <p:ext uri="{BB962C8B-B14F-4D97-AF65-F5344CB8AC3E}">
        <p14:creationId xmlns:p14="http://schemas.microsoft.com/office/powerpoint/2010/main" val="3284179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15</a:t>
            </a:fld>
            <a:endParaRPr lang="en-GB"/>
          </a:p>
        </p:txBody>
      </p:sp>
    </p:spTree>
    <p:extLst>
      <p:ext uri="{BB962C8B-B14F-4D97-AF65-F5344CB8AC3E}">
        <p14:creationId xmlns:p14="http://schemas.microsoft.com/office/powerpoint/2010/main" val="4087632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Successful Phonic programme – </a:t>
            </a:r>
          </a:p>
          <a:p>
            <a:endParaRPr lang="en-GB" dirty="0"/>
          </a:p>
          <a:p>
            <a:r>
              <a:rPr lang="en-GB" dirty="0"/>
              <a:t>It doesn’t matter if your child has learnt to read using a different programme. All approved phonic programmes teach children in a similar way. </a:t>
            </a:r>
          </a:p>
          <a:p>
            <a:endParaRPr lang="en-GB" dirty="0"/>
          </a:p>
          <a:p>
            <a:r>
              <a:rPr lang="en-GB" dirty="0"/>
              <a:t>31 children in Sept joined the programme – currently have 8 on the programme.</a:t>
            </a:r>
          </a:p>
          <a:p>
            <a:endParaRPr lang="en-GB" dirty="0"/>
          </a:p>
          <a:p>
            <a:r>
              <a:rPr lang="en-GB" dirty="0"/>
              <a:t>They take home a copy of the reading book and read it a few times. Research into how children learn, shows that repetition of words helps to store them to long term memory. </a:t>
            </a:r>
          </a:p>
          <a:p>
            <a:endParaRPr lang="en-GB" dirty="0"/>
          </a:p>
          <a:p>
            <a:r>
              <a:rPr lang="en-GB" dirty="0"/>
              <a:t>Each ½ term, children are assessed and are rewarded by certificates for trying hard or improving. </a:t>
            </a:r>
          </a:p>
          <a:p>
            <a:endParaRPr lang="en-GB" dirty="0"/>
          </a:p>
          <a:p>
            <a:r>
              <a:rPr lang="en-GB"/>
              <a:t>Booklets </a:t>
            </a:r>
            <a:r>
              <a:rPr lang="en-GB" dirty="0"/>
              <a:t>that can go home!</a:t>
            </a:r>
          </a:p>
        </p:txBody>
      </p:sp>
      <p:sp>
        <p:nvSpPr>
          <p:cNvPr id="4" name="Slide Number Placeholder 3"/>
          <p:cNvSpPr>
            <a:spLocks noGrp="1"/>
          </p:cNvSpPr>
          <p:nvPr>
            <p:ph type="sldNum" sz="quarter" idx="10"/>
          </p:nvPr>
        </p:nvSpPr>
        <p:spPr/>
        <p:txBody>
          <a:bodyPr/>
          <a:lstStyle/>
          <a:p>
            <a:fld id="{02E24B2A-1A15-4AAA-850F-A7A98A1C5ED6}" type="slidenum">
              <a:rPr lang="en-GB" smtClean="0"/>
              <a:t>16</a:t>
            </a:fld>
            <a:endParaRPr lang="en-GB"/>
          </a:p>
        </p:txBody>
      </p:sp>
    </p:spTree>
    <p:extLst>
      <p:ext uri="{BB962C8B-B14F-4D97-AF65-F5344CB8AC3E}">
        <p14:creationId xmlns:p14="http://schemas.microsoft.com/office/powerpoint/2010/main" val="565491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17</a:t>
            </a:fld>
            <a:endParaRPr lang="en-GB"/>
          </a:p>
        </p:txBody>
      </p:sp>
    </p:spTree>
    <p:extLst>
      <p:ext uri="{BB962C8B-B14F-4D97-AF65-F5344CB8AC3E}">
        <p14:creationId xmlns:p14="http://schemas.microsoft.com/office/powerpoint/2010/main" val="3706807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18</a:t>
            </a:fld>
            <a:endParaRPr lang="en-GB"/>
          </a:p>
        </p:txBody>
      </p:sp>
    </p:spTree>
    <p:extLst>
      <p:ext uri="{BB962C8B-B14F-4D97-AF65-F5344CB8AC3E}">
        <p14:creationId xmlns:p14="http://schemas.microsoft.com/office/powerpoint/2010/main" val="568691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19</a:t>
            </a:fld>
            <a:endParaRPr lang="en-GB"/>
          </a:p>
        </p:txBody>
      </p:sp>
    </p:spTree>
    <p:extLst>
      <p:ext uri="{BB962C8B-B14F-4D97-AF65-F5344CB8AC3E}">
        <p14:creationId xmlns:p14="http://schemas.microsoft.com/office/powerpoint/2010/main" val="3378155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20</a:t>
            </a:fld>
            <a:endParaRPr lang="en-GB"/>
          </a:p>
        </p:txBody>
      </p:sp>
    </p:spTree>
    <p:extLst>
      <p:ext uri="{BB962C8B-B14F-4D97-AF65-F5344CB8AC3E}">
        <p14:creationId xmlns:p14="http://schemas.microsoft.com/office/powerpoint/2010/main" val="3686500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21</a:t>
            </a:fld>
            <a:endParaRPr lang="en-GB"/>
          </a:p>
        </p:txBody>
      </p:sp>
    </p:spTree>
    <p:extLst>
      <p:ext uri="{BB962C8B-B14F-4D97-AF65-F5344CB8AC3E}">
        <p14:creationId xmlns:p14="http://schemas.microsoft.com/office/powerpoint/2010/main" val="2880597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programme begins with an assessment that identifies each child’s current reading ability. Based on this, Reading Plus creates an individual pathway, ensuring that every pupil works at a level that is appropriate for them while still providing the right level of challenge.</a:t>
            </a:r>
          </a:p>
          <a:p>
            <a:endParaRPr lang="en-GB" dirty="0"/>
          </a:p>
        </p:txBody>
      </p:sp>
      <p:sp>
        <p:nvSpPr>
          <p:cNvPr id="4" name="Slide Number Placeholder 3"/>
          <p:cNvSpPr>
            <a:spLocks noGrp="1"/>
          </p:cNvSpPr>
          <p:nvPr>
            <p:ph type="sldNum" sz="quarter" idx="5"/>
          </p:nvPr>
        </p:nvSpPr>
        <p:spPr/>
        <p:txBody>
          <a:bodyPr/>
          <a:lstStyle/>
          <a:p>
            <a:fld id="{02E24B2A-1A15-4AAA-850F-A7A98A1C5ED6}" type="slidenum">
              <a:rPr lang="en-GB" smtClean="0"/>
              <a:t>22</a:t>
            </a:fld>
            <a:endParaRPr lang="en-GB"/>
          </a:p>
        </p:txBody>
      </p:sp>
    </p:spTree>
    <p:extLst>
      <p:ext uri="{BB962C8B-B14F-4D97-AF65-F5344CB8AC3E}">
        <p14:creationId xmlns:p14="http://schemas.microsoft.com/office/powerpoint/2010/main" val="3898377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 mention book talk where we help children to craft their answers and the teacher supports the children by modelling answers. </a:t>
            </a:r>
          </a:p>
        </p:txBody>
      </p:sp>
      <p:sp>
        <p:nvSpPr>
          <p:cNvPr id="4" name="Slide Number Placeholder 3"/>
          <p:cNvSpPr>
            <a:spLocks noGrp="1"/>
          </p:cNvSpPr>
          <p:nvPr>
            <p:ph type="sldNum" sz="quarter" idx="10"/>
          </p:nvPr>
        </p:nvSpPr>
        <p:spPr/>
        <p:txBody>
          <a:bodyPr/>
          <a:lstStyle/>
          <a:p>
            <a:fld id="{02E24B2A-1A15-4AAA-850F-A7A98A1C5ED6}" type="slidenum">
              <a:rPr lang="en-GB" smtClean="0"/>
              <a:t>24</a:t>
            </a:fld>
            <a:endParaRPr lang="en-GB"/>
          </a:p>
        </p:txBody>
      </p:sp>
    </p:spTree>
    <p:extLst>
      <p:ext uri="{BB962C8B-B14F-4D97-AF65-F5344CB8AC3E}">
        <p14:creationId xmlns:p14="http://schemas.microsoft.com/office/powerpoint/2010/main" val="2367615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 2 comprehension</a:t>
            </a:r>
          </a:p>
          <a:p>
            <a:endParaRPr lang="en-US" dirty="0"/>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In this extract, Horrid Henry and his brother Perfect Peter have a fight about Peter’s diary. </a:t>
            </a:r>
            <a:endParaRPr lang="en-US" dirty="0"/>
          </a:p>
        </p:txBody>
      </p:sp>
      <p:sp>
        <p:nvSpPr>
          <p:cNvPr id="4" name="Slide Number Placeholder 3"/>
          <p:cNvSpPr>
            <a:spLocks noGrp="1"/>
          </p:cNvSpPr>
          <p:nvPr>
            <p:ph type="sldNum" sz="quarter" idx="10"/>
          </p:nvPr>
        </p:nvSpPr>
        <p:spPr/>
        <p:txBody>
          <a:bodyPr/>
          <a:lstStyle/>
          <a:p>
            <a:fld id="{02E24B2A-1A15-4AAA-850F-A7A98A1C5ED6}" type="slidenum">
              <a:rPr lang="en-GB" smtClean="0"/>
              <a:t>25</a:t>
            </a:fld>
            <a:endParaRPr lang="en-GB"/>
          </a:p>
        </p:txBody>
      </p:sp>
    </p:spTree>
    <p:extLst>
      <p:ext uri="{BB962C8B-B14F-4D97-AF65-F5344CB8AC3E}">
        <p14:creationId xmlns:p14="http://schemas.microsoft.com/office/powerpoint/2010/main" val="470361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E24B2A-1A15-4AAA-850F-A7A98A1C5ED6}" type="slidenum">
              <a:rPr lang="en-GB" smtClean="0"/>
              <a:t>26</a:t>
            </a:fld>
            <a:endParaRPr lang="en-GB"/>
          </a:p>
        </p:txBody>
      </p:sp>
    </p:spTree>
    <p:extLst>
      <p:ext uri="{BB962C8B-B14F-4D97-AF65-F5344CB8AC3E}">
        <p14:creationId xmlns:p14="http://schemas.microsoft.com/office/powerpoint/2010/main" val="572113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 3 Word meaning </a:t>
            </a:r>
          </a:p>
          <a:p>
            <a:endParaRPr lang="en-US" dirty="0"/>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In this poem the poet is thinking back to when he was a child and remembering how he felt towards the end of the day as night falls. </a:t>
            </a:r>
          </a:p>
          <a:p>
            <a:endParaRPr lang="en-GB" dirty="0"/>
          </a:p>
          <a:p>
            <a:r>
              <a:rPr lang="en-GB" dirty="0"/>
              <a:t>Answer: paled / dusk</a:t>
            </a:r>
          </a:p>
        </p:txBody>
      </p:sp>
      <p:sp>
        <p:nvSpPr>
          <p:cNvPr id="4" name="Slide Number Placeholder 3"/>
          <p:cNvSpPr>
            <a:spLocks noGrp="1"/>
          </p:cNvSpPr>
          <p:nvPr>
            <p:ph type="sldNum" sz="quarter" idx="10"/>
          </p:nvPr>
        </p:nvSpPr>
        <p:spPr/>
        <p:txBody>
          <a:bodyPr/>
          <a:lstStyle/>
          <a:p>
            <a:fld id="{02E24B2A-1A15-4AAA-850F-A7A98A1C5ED6}" type="slidenum">
              <a:rPr lang="en-GB" smtClean="0"/>
              <a:t>27</a:t>
            </a:fld>
            <a:endParaRPr lang="en-GB"/>
          </a:p>
        </p:txBody>
      </p:sp>
    </p:spTree>
    <p:extLst>
      <p:ext uri="{BB962C8B-B14F-4D97-AF65-F5344CB8AC3E}">
        <p14:creationId xmlns:p14="http://schemas.microsoft.com/office/powerpoint/2010/main" val="1738778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D12A-3461-E683-3EBC-30BA2E0941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3F3E5-DEBB-42A5-C2DB-7A2C09AA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B65398-FAB9-3261-E579-F20465A365B6}"/>
              </a:ext>
            </a:extLst>
          </p:cNvPr>
          <p:cNvSpPr>
            <a:spLocks noGrp="1"/>
          </p:cNvSpPr>
          <p:nvPr>
            <p:ph type="body" idx="1"/>
          </p:nvPr>
        </p:nvSpPr>
        <p:spPr/>
        <p:txBody>
          <a:bodyPr/>
          <a:lstStyle/>
          <a:p>
            <a:r>
              <a:rPr lang="en-US" dirty="0"/>
              <a:t>Taken from a Year 4 comprehension.</a:t>
            </a:r>
          </a:p>
          <a:p>
            <a:endParaRPr lang="en-US" dirty="0"/>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This text is set in Roman Britain in 79 CE. It focuses on Topher, a child, and his father, Bryn the Elder, who is leader of the </a:t>
            </a:r>
            <a:r>
              <a:rPr lang="en-GB" sz="1200" b="0" i="0" u="none" strike="noStrike" kern="1200" baseline="0" dirty="0" err="1">
                <a:solidFill>
                  <a:schemeClr val="tx1"/>
                </a:solidFill>
                <a:latin typeface="+mn-lt"/>
                <a:ea typeface="+mn-ea"/>
                <a:cs typeface="+mn-cs"/>
              </a:rPr>
              <a:t>Atrebates</a:t>
            </a:r>
            <a:r>
              <a:rPr lang="en-GB" sz="1200" b="0" i="0" u="none" strike="noStrike" kern="1200" baseline="0" dirty="0">
                <a:solidFill>
                  <a:schemeClr val="tx1"/>
                </a:solidFill>
                <a:latin typeface="+mn-lt"/>
                <a:ea typeface="+mn-ea"/>
                <a:cs typeface="+mn-cs"/>
              </a:rPr>
              <a:t> tribe. In this extract, Topher becomes friends with Marcus, a Roman mosaic-maker and becomes apprentice to Marcus’ father, Cassius. </a:t>
            </a:r>
            <a:endParaRPr lang="en-US" dirty="0"/>
          </a:p>
        </p:txBody>
      </p:sp>
      <p:sp>
        <p:nvSpPr>
          <p:cNvPr id="4" name="Slide Number Placeholder 3">
            <a:extLst>
              <a:ext uri="{FF2B5EF4-FFF2-40B4-BE49-F238E27FC236}">
                <a16:creationId xmlns:a16="http://schemas.microsoft.com/office/drawing/2014/main" id="{4D490E78-8508-57BF-342F-9FA36BC4B377}"/>
              </a:ext>
            </a:extLst>
          </p:cNvPr>
          <p:cNvSpPr>
            <a:spLocks noGrp="1"/>
          </p:cNvSpPr>
          <p:nvPr>
            <p:ph type="sldNum" sz="quarter" idx="10"/>
          </p:nvPr>
        </p:nvSpPr>
        <p:spPr/>
        <p:txBody>
          <a:bodyPr/>
          <a:lstStyle/>
          <a:p>
            <a:fld id="{02E24B2A-1A15-4AAA-850F-A7A98A1C5ED6}" type="slidenum">
              <a:rPr lang="en-GB" smtClean="0"/>
              <a:t>28</a:t>
            </a:fld>
            <a:endParaRPr lang="en-GB"/>
          </a:p>
        </p:txBody>
      </p:sp>
    </p:spTree>
    <p:extLst>
      <p:ext uri="{BB962C8B-B14F-4D97-AF65-F5344CB8AC3E}">
        <p14:creationId xmlns:p14="http://schemas.microsoft.com/office/powerpoint/2010/main" val="639130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C49B1-C91C-4E9F-0A6C-EE45AF6C4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0D63E-5D46-F207-549C-664371B33F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C0A92-213E-FD4E-16C7-D1B7333C67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Taken from a Year 4 comprehension.</a:t>
            </a:r>
            <a:r>
              <a:rPr lang="en-GB" sz="1200" b="0"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This text is set in Roman Britain in 79 CE. It focuses on Topher, a child, and his father, Bryn the Elder, who is leader of the </a:t>
            </a:r>
            <a:r>
              <a:rPr lang="en-GB" sz="1200" b="0" i="0" u="none" strike="noStrike" kern="1200" baseline="0" dirty="0" err="1">
                <a:solidFill>
                  <a:schemeClr val="tx1"/>
                </a:solidFill>
                <a:latin typeface="+mn-lt"/>
                <a:ea typeface="+mn-ea"/>
                <a:cs typeface="+mn-cs"/>
              </a:rPr>
              <a:t>Atrebates</a:t>
            </a:r>
            <a:r>
              <a:rPr lang="en-GB" sz="1200" b="0" i="0" u="none" strike="noStrike" kern="1200" baseline="0" dirty="0">
                <a:solidFill>
                  <a:schemeClr val="tx1"/>
                </a:solidFill>
                <a:latin typeface="+mn-lt"/>
                <a:ea typeface="+mn-ea"/>
                <a:cs typeface="+mn-cs"/>
              </a:rPr>
              <a:t> tribe. In this extract, Topher becomes friends with Marcus, a Roman mosaic-maker and becomes apprentice to Marcus’ father, Cassius. </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717BFBC-520D-F720-F63B-F9BE93210BF4}"/>
              </a:ext>
            </a:extLst>
          </p:cNvPr>
          <p:cNvSpPr>
            <a:spLocks noGrp="1"/>
          </p:cNvSpPr>
          <p:nvPr>
            <p:ph type="sldNum" sz="quarter" idx="10"/>
          </p:nvPr>
        </p:nvSpPr>
        <p:spPr/>
        <p:txBody>
          <a:bodyPr/>
          <a:lstStyle/>
          <a:p>
            <a:fld id="{02E24B2A-1A15-4AAA-850F-A7A98A1C5ED6}" type="slidenum">
              <a:rPr lang="en-GB" smtClean="0"/>
              <a:t>29</a:t>
            </a:fld>
            <a:endParaRPr lang="en-GB"/>
          </a:p>
        </p:txBody>
      </p:sp>
    </p:spTree>
    <p:extLst>
      <p:ext uri="{BB962C8B-B14F-4D97-AF65-F5344CB8AC3E}">
        <p14:creationId xmlns:p14="http://schemas.microsoft.com/office/powerpoint/2010/main" val="1580492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8F7C0-4A18-1560-C99B-3B4D8EE8E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95252-704C-B48E-2CE4-523DEBA1E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9EC7E-2A27-0C51-F872-5F505953D8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Taken from a Year 4 comprehension.</a:t>
            </a:r>
            <a:r>
              <a:rPr lang="en-GB" sz="1200" b="0"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This text is set in Roman Britain in 79 CE. It focuses on Topher, a child, and his father, Bryn the Elder, who is leader of the </a:t>
            </a:r>
            <a:r>
              <a:rPr lang="en-GB" sz="1200" b="0" i="0" u="none" strike="noStrike" kern="1200" baseline="0" dirty="0" err="1">
                <a:solidFill>
                  <a:schemeClr val="tx1"/>
                </a:solidFill>
                <a:latin typeface="+mn-lt"/>
                <a:ea typeface="+mn-ea"/>
                <a:cs typeface="+mn-cs"/>
              </a:rPr>
              <a:t>Atrebates</a:t>
            </a:r>
            <a:r>
              <a:rPr lang="en-GB" sz="1200" b="0" i="0" u="none" strike="noStrike" kern="1200" baseline="0" dirty="0">
                <a:solidFill>
                  <a:schemeClr val="tx1"/>
                </a:solidFill>
                <a:latin typeface="+mn-lt"/>
                <a:ea typeface="+mn-ea"/>
                <a:cs typeface="+mn-cs"/>
              </a:rPr>
              <a:t> tribe. In this extract, Topher becomes friends with Marcus, a Roman mosaic-maker and becomes apprentice to Marcus’ father, Cassius. </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0394887-C8C8-46C8-CE16-1FBD07057BB5}"/>
              </a:ext>
            </a:extLst>
          </p:cNvPr>
          <p:cNvSpPr>
            <a:spLocks noGrp="1"/>
          </p:cNvSpPr>
          <p:nvPr>
            <p:ph type="sldNum" sz="quarter" idx="10"/>
          </p:nvPr>
        </p:nvSpPr>
        <p:spPr/>
        <p:txBody>
          <a:bodyPr/>
          <a:lstStyle/>
          <a:p>
            <a:fld id="{02E24B2A-1A15-4AAA-850F-A7A98A1C5ED6}" type="slidenum">
              <a:rPr lang="en-GB" smtClean="0"/>
              <a:t>30</a:t>
            </a:fld>
            <a:endParaRPr lang="en-GB"/>
          </a:p>
        </p:txBody>
      </p:sp>
    </p:spTree>
    <p:extLst>
      <p:ext uri="{BB962C8B-B14F-4D97-AF65-F5344CB8AC3E}">
        <p14:creationId xmlns:p14="http://schemas.microsoft.com/office/powerpoint/2010/main" val="1282448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Taken from a Year 5 comprehension</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Tudors reigned in England from 1485 to 1603. Back then, life was very different. This text tells us about some of the things that were different. </a:t>
            </a:r>
            <a:endParaRPr lang="en-GB" dirty="0"/>
          </a:p>
        </p:txBody>
      </p:sp>
      <p:sp>
        <p:nvSpPr>
          <p:cNvPr id="4" name="Slide Number Placeholder 3"/>
          <p:cNvSpPr>
            <a:spLocks noGrp="1"/>
          </p:cNvSpPr>
          <p:nvPr>
            <p:ph type="sldNum" sz="quarter" idx="10"/>
          </p:nvPr>
        </p:nvSpPr>
        <p:spPr/>
        <p:txBody>
          <a:bodyPr/>
          <a:lstStyle/>
          <a:p>
            <a:fld id="{02E24B2A-1A15-4AAA-850F-A7A98A1C5ED6}" type="slidenum">
              <a:rPr lang="en-GB" smtClean="0"/>
              <a:t>31</a:t>
            </a:fld>
            <a:endParaRPr lang="en-GB"/>
          </a:p>
        </p:txBody>
      </p:sp>
    </p:spTree>
    <p:extLst>
      <p:ext uri="{BB962C8B-B14F-4D97-AF65-F5344CB8AC3E}">
        <p14:creationId xmlns:p14="http://schemas.microsoft.com/office/powerpoint/2010/main" val="4207013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Taken from  year 6 comprehension</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This famous book tells the story of Joey, a young horse who is sent to work on the battlefields during World War I. In this extract, Joey arrives at a new home after being bought at a market. He overhears a conversation between a boy and his mother. </a:t>
            </a:r>
            <a:endParaRPr lang="en-US" dirty="0"/>
          </a:p>
        </p:txBody>
      </p:sp>
      <p:sp>
        <p:nvSpPr>
          <p:cNvPr id="4" name="Slide Number Placeholder 3"/>
          <p:cNvSpPr>
            <a:spLocks noGrp="1"/>
          </p:cNvSpPr>
          <p:nvPr>
            <p:ph type="sldNum" sz="quarter" idx="10"/>
          </p:nvPr>
        </p:nvSpPr>
        <p:spPr/>
        <p:txBody>
          <a:bodyPr/>
          <a:lstStyle/>
          <a:p>
            <a:fld id="{02E24B2A-1A15-4AAA-850F-A7A98A1C5ED6}" type="slidenum">
              <a:rPr lang="en-GB" smtClean="0"/>
              <a:t>32</a:t>
            </a:fld>
            <a:endParaRPr lang="en-GB"/>
          </a:p>
        </p:txBody>
      </p:sp>
    </p:spTree>
    <p:extLst>
      <p:ext uri="{BB962C8B-B14F-4D97-AF65-F5344CB8AC3E}">
        <p14:creationId xmlns:p14="http://schemas.microsoft.com/office/powerpoint/2010/main" val="4163015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 3 comprehension </a:t>
            </a:r>
          </a:p>
          <a:p>
            <a:endParaRPr lang="en-US" dirty="0"/>
          </a:p>
          <a:p>
            <a:r>
              <a:rPr lang="en-US" dirty="0"/>
              <a:t>In this text, Luke can’t believe that his brother, Zack, has been given a superpower instead of him. Luke tries to guide Zack to understand how superheroes should behave.</a:t>
            </a:r>
            <a:endParaRPr lang="en-GB" dirty="0"/>
          </a:p>
        </p:txBody>
      </p:sp>
      <p:sp>
        <p:nvSpPr>
          <p:cNvPr id="4" name="Slide Number Placeholder 3"/>
          <p:cNvSpPr>
            <a:spLocks noGrp="1"/>
          </p:cNvSpPr>
          <p:nvPr>
            <p:ph type="sldNum" sz="quarter" idx="10"/>
          </p:nvPr>
        </p:nvSpPr>
        <p:spPr/>
        <p:txBody>
          <a:bodyPr/>
          <a:lstStyle/>
          <a:p>
            <a:fld id="{02E24B2A-1A15-4AAA-850F-A7A98A1C5ED6}" type="slidenum">
              <a:rPr lang="en-GB" smtClean="0"/>
              <a:t>33</a:t>
            </a:fld>
            <a:endParaRPr lang="en-GB"/>
          </a:p>
        </p:txBody>
      </p:sp>
    </p:spTree>
    <p:extLst>
      <p:ext uri="{BB962C8B-B14F-4D97-AF65-F5344CB8AC3E}">
        <p14:creationId xmlns:p14="http://schemas.microsoft.com/office/powerpoint/2010/main" val="31862353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Year 4 comprehension</a:t>
            </a:r>
          </a:p>
          <a:p>
            <a:endParaRPr lang="en-GB" dirty="0"/>
          </a:p>
          <a:p>
            <a:r>
              <a:rPr lang="en-US" dirty="0"/>
              <a:t>In this extract, </a:t>
            </a:r>
            <a:r>
              <a:rPr lang="en-US" dirty="0" err="1"/>
              <a:t>Mr</a:t>
            </a:r>
            <a:r>
              <a:rPr lang="en-US" dirty="0"/>
              <a:t> Poe takes the Baudelaire orphans to their new home where they will live with their new guardian, Count Olaf. The author builds tension and creates a dark atmosphere through his choice of words and use of contrast.</a:t>
            </a:r>
            <a:endParaRPr lang="en-GB" dirty="0"/>
          </a:p>
        </p:txBody>
      </p:sp>
      <p:sp>
        <p:nvSpPr>
          <p:cNvPr id="4" name="Slide Number Placeholder 3"/>
          <p:cNvSpPr>
            <a:spLocks noGrp="1"/>
          </p:cNvSpPr>
          <p:nvPr>
            <p:ph type="sldNum" sz="quarter" idx="10"/>
          </p:nvPr>
        </p:nvSpPr>
        <p:spPr/>
        <p:txBody>
          <a:bodyPr/>
          <a:lstStyle/>
          <a:p>
            <a:fld id="{02E24B2A-1A15-4AAA-850F-A7A98A1C5ED6}" type="slidenum">
              <a:rPr lang="en-GB" smtClean="0"/>
              <a:t>34</a:t>
            </a:fld>
            <a:endParaRPr lang="en-GB"/>
          </a:p>
        </p:txBody>
      </p:sp>
    </p:spTree>
    <p:extLst>
      <p:ext uri="{BB962C8B-B14F-4D97-AF65-F5344CB8AC3E}">
        <p14:creationId xmlns:p14="http://schemas.microsoft.com/office/powerpoint/2010/main" val="1342520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Year 4 comprehension</a:t>
            </a:r>
          </a:p>
          <a:p>
            <a:endParaRPr lang="en-GB" dirty="0"/>
          </a:p>
          <a:p>
            <a:r>
              <a:rPr lang="en-US" dirty="0"/>
              <a:t>In this extract, </a:t>
            </a:r>
            <a:r>
              <a:rPr lang="en-US" dirty="0" err="1"/>
              <a:t>Mr</a:t>
            </a:r>
            <a:r>
              <a:rPr lang="en-US" dirty="0"/>
              <a:t> Poe takes the Baudelaire orphans to their new home where they will live with their new guardian, Count Olaf. The author builds tension and creates a dark atmosphere through his choice of words and use of contrast.</a:t>
            </a:r>
            <a:endParaRPr lang="en-GB" dirty="0"/>
          </a:p>
        </p:txBody>
      </p:sp>
      <p:sp>
        <p:nvSpPr>
          <p:cNvPr id="4" name="Slide Number Placeholder 3"/>
          <p:cNvSpPr>
            <a:spLocks noGrp="1"/>
          </p:cNvSpPr>
          <p:nvPr>
            <p:ph type="sldNum" sz="quarter" idx="10"/>
          </p:nvPr>
        </p:nvSpPr>
        <p:spPr/>
        <p:txBody>
          <a:bodyPr/>
          <a:lstStyle/>
          <a:p>
            <a:fld id="{02E24B2A-1A15-4AAA-850F-A7A98A1C5ED6}" type="slidenum">
              <a:rPr lang="en-GB" smtClean="0"/>
              <a:t>35</a:t>
            </a:fld>
            <a:endParaRPr lang="en-GB"/>
          </a:p>
        </p:txBody>
      </p:sp>
    </p:spTree>
    <p:extLst>
      <p:ext uri="{BB962C8B-B14F-4D97-AF65-F5344CB8AC3E}">
        <p14:creationId xmlns:p14="http://schemas.microsoft.com/office/powerpoint/2010/main" val="3621180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 5 comprehension</a:t>
            </a:r>
          </a:p>
          <a:p>
            <a:endParaRPr lang="en-US" dirty="0"/>
          </a:p>
          <a:p>
            <a:r>
              <a:rPr lang="en-US" dirty="0"/>
              <a:t>This is an extract from a story about a Viking boy called Hiccup who needs to capture and train a dragon in order to live on the island of </a:t>
            </a:r>
            <a:r>
              <a:rPr lang="en-US" dirty="0" err="1"/>
              <a:t>Berk</a:t>
            </a:r>
            <a:r>
              <a:rPr lang="en-US" dirty="0"/>
              <a:t>. At this point in the story, Hiccup is about to start his challenge with other boys from the island</a:t>
            </a:r>
            <a:endParaRPr lang="en-GB" dirty="0"/>
          </a:p>
        </p:txBody>
      </p:sp>
      <p:sp>
        <p:nvSpPr>
          <p:cNvPr id="4" name="Slide Number Placeholder 3"/>
          <p:cNvSpPr>
            <a:spLocks noGrp="1"/>
          </p:cNvSpPr>
          <p:nvPr>
            <p:ph type="sldNum" sz="quarter" idx="10"/>
          </p:nvPr>
        </p:nvSpPr>
        <p:spPr/>
        <p:txBody>
          <a:bodyPr/>
          <a:lstStyle/>
          <a:p>
            <a:fld id="{02E24B2A-1A15-4AAA-850F-A7A98A1C5ED6}" type="slidenum">
              <a:rPr lang="en-GB" smtClean="0"/>
              <a:t>36</a:t>
            </a:fld>
            <a:endParaRPr lang="en-GB"/>
          </a:p>
        </p:txBody>
      </p:sp>
    </p:spTree>
    <p:extLst>
      <p:ext uri="{BB962C8B-B14F-4D97-AF65-F5344CB8AC3E}">
        <p14:creationId xmlns:p14="http://schemas.microsoft.com/office/powerpoint/2010/main" val="1566304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E24B2A-1A15-4AAA-850F-A7A98A1C5ED6}" type="slidenum">
              <a:rPr lang="en-GB" smtClean="0"/>
              <a:t>37</a:t>
            </a:fld>
            <a:endParaRPr lang="en-GB"/>
          </a:p>
        </p:txBody>
      </p:sp>
    </p:spTree>
    <p:extLst>
      <p:ext uri="{BB962C8B-B14F-4D97-AF65-F5344CB8AC3E}">
        <p14:creationId xmlns:p14="http://schemas.microsoft.com/office/powerpoint/2010/main" val="23630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reading test is made up of 2 parts: a reading booklet which contains 3 texts of increasing difficulty. </a:t>
            </a:r>
          </a:p>
          <a:p>
            <a:r>
              <a:rPr lang="en-GB" dirty="0"/>
              <a:t>An answer booklet which contains a variety of questions about each of the texts, each relating to one of the areas stated in the NC. The 8 areas of comprehension we cover, targets all these areas of the NC. </a:t>
            </a:r>
          </a:p>
          <a:p>
            <a:endParaRPr lang="en-GB" dirty="0"/>
          </a:p>
          <a:p>
            <a:r>
              <a:rPr lang="en-GB" dirty="0"/>
              <a:t>The children have 1 hour to complete the whole paper and they are expected to read it themselves with no help given. </a:t>
            </a:r>
          </a:p>
        </p:txBody>
      </p:sp>
      <p:sp>
        <p:nvSpPr>
          <p:cNvPr id="4" name="Slide Number Placeholder 3"/>
          <p:cNvSpPr>
            <a:spLocks noGrp="1"/>
          </p:cNvSpPr>
          <p:nvPr>
            <p:ph type="sldNum" sz="quarter" idx="10"/>
          </p:nvPr>
        </p:nvSpPr>
        <p:spPr/>
        <p:txBody>
          <a:bodyPr/>
          <a:lstStyle/>
          <a:p>
            <a:fld id="{02E24B2A-1A15-4AAA-850F-A7A98A1C5ED6}" type="slidenum">
              <a:rPr lang="en-GB" smtClean="0"/>
              <a:t>38</a:t>
            </a:fld>
            <a:endParaRPr lang="en-GB"/>
          </a:p>
        </p:txBody>
      </p:sp>
    </p:spTree>
    <p:extLst>
      <p:ext uri="{BB962C8B-B14F-4D97-AF65-F5344CB8AC3E}">
        <p14:creationId xmlns:p14="http://schemas.microsoft.com/office/powerpoint/2010/main" val="1287993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39</a:t>
            </a:fld>
            <a:endParaRPr lang="en-GB"/>
          </a:p>
        </p:txBody>
      </p:sp>
    </p:spTree>
    <p:extLst>
      <p:ext uri="{BB962C8B-B14F-4D97-AF65-F5344CB8AC3E}">
        <p14:creationId xmlns:p14="http://schemas.microsoft.com/office/powerpoint/2010/main" val="22053215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40</a:t>
            </a:fld>
            <a:endParaRPr lang="en-GB"/>
          </a:p>
        </p:txBody>
      </p:sp>
    </p:spTree>
    <p:extLst>
      <p:ext uri="{BB962C8B-B14F-4D97-AF65-F5344CB8AC3E}">
        <p14:creationId xmlns:p14="http://schemas.microsoft.com/office/powerpoint/2010/main" val="4218076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E24B2A-1A15-4AAA-850F-A7A98A1C5ED6}" type="slidenum">
              <a:rPr lang="en-GB" smtClean="0"/>
              <a:t>42</a:t>
            </a:fld>
            <a:endParaRPr lang="en-GB"/>
          </a:p>
        </p:txBody>
      </p:sp>
    </p:spTree>
    <p:extLst>
      <p:ext uri="{BB962C8B-B14F-4D97-AF65-F5344CB8AC3E}">
        <p14:creationId xmlns:p14="http://schemas.microsoft.com/office/powerpoint/2010/main" val="2449879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9/15/2026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9/15/2026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9/15/2026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9/15/2026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9/15/2026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9/15/2026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 Id="rId9"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23.jpe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1313" y="-421179"/>
            <a:ext cx="11339016" cy="2486432"/>
          </a:xfrm>
        </p:spPr>
        <p:txBody>
          <a:bodyPr>
            <a:normAutofit/>
          </a:bodyPr>
          <a:lstStyle/>
          <a:p>
            <a:r>
              <a:rPr lang="en-GB" sz="7500" dirty="0">
                <a:latin typeface="Twinkl" panose="02000000000000000000" pitchFamily="2" charset="0"/>
              </a:rPr>
              <a:t>Reading Workshop</a:t>
            </a:r>
          </a:p>
        </p:txBody>
      </p:sp>
      <p:sp>
        <p:nvSpPr>
          <p:cNvPr id="3" name="Subtitle 2"/>
          <p:cNvSpPr>
            <a:spLocks noGrp="1"/>
          </p:cNvSpPr>
          <p:nvPr>
            <p:ph type="subTitle" idx="1"/>
          </p:nvPr>
        </p:nvSpPr>
        <p:spPr>
          <a:xfrm>
            <a:off x="10172601" y="2075282"/>
            <a:ext cx="9168482" cy="685800"/>
          </a:xfrm>
        </p:spPr>
        <p:txBody>
          <a:bodyPr/>
          <a:lstStyle/>
          <a:p>
            <a:r>
              <a:rPr lang="en-GB" dirty="0">
                <a:latin typeface="Twinkl" panose="02000000000000000000" pitchFamily="2" charset="0"/>
              </a:rPr>
              <a:t>September 2026</a:t>
            </a:r>
          </a:p>
        </p:txBody>
      </p:sp>
      <p:sp>
        <p:nvSpPr>
          <p:cNvPr id="4" name="Rectangle 3"/>
          <p:cNvSpPr/>
          <p:nvPr/>
        </p:nvSpPr>
        <p:spPr>
          <a:xfrm>
            <a:off x="1392072" y="3078887"/>
            <a:ext cx="9717206" cy="1708160"/>
          </a:xfrm>
          <a:prstGeom prst="rect">
            <a:avLst/>
          </a:prstGeom>
        </p:spPr>
        <p:txBody>
          <a:bodyPr wrap="square">
            <a:spAutoFit/>
          </a:bodyPr>
          <a:lstStyle/>
          <a:p>
            <a:r>
              <a:rPr lang="en-US" sz="3500" dirty="0">
                <a:solidFill>
                  <a:srgbClr val="A50021"/>
                </a:solidFill>
                <a:latin typeface="Twinkl" panose="02000000000000000000" pitchFamily="2" charset="0"/>
                <a:ea typeface="Arial"/>
                <a:cs typeface="Arial"/>
                <a:sym typeface="Arial"/>
              </a:rPr>
              <a:t>‘Children who are good at reading do more of it: they learn more, about all sorts of things.’</a:t>
            </a:r>
          </a:p>
          <a:p>
            <a:r>
              <a:rPr lang="en-US" sz="2000" i="1" dirty="0">
                <a:solidFill>
                  <a:srgbClr val="A50021"/>
                </a:solidFill>
                <a:latin typeface="Twinkl" panose="02000000000000000000" pitchFamily="2" charset="0"/>
                <a:ea typeface="Arial"/>
                <a:cs typeface="Arial"/>
                <a:sym typeface="Arial"/>
              </a:rPr>
              <a:t>Research evidence on reading for pleasure ~ DFE</a:t>
            </a:r>
            <a:r>
              <a:rPr lang="en-US" sz="3500" i="1" dirty="0">
                <a:solidFill>
                  <a:srgbClr val="A50021"/>
                </a:solidFill>
                <a:latin typeface="Twinkl" panose="02000000000000000000" pitchFamily="2" charset="0"/>
                <a:ea typeface="Arial"/>
                <a:cs typeface="Arial"/>
                <a:sym typeface="Arial"/>
              </a:rPr>
              <a:t> </a:t>
            </a:r>
            <a:endParaRPr lang="en-US" sz="3500" i="1" dirty="0">
              <a:solidFill>
                <a:srgbClr val="A50021"/>
              </a:solidFill>
              <a:latin typeface="Twinkl" panose="02000000000000000000"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
        <p:nvSpPr>
          <p:cNvPr id="6" name="TextBox 5"/>
          <p:cNvSpPr txBox="1"/>
          <p:nvPr/>
        </p:nvSpPr>
        <p:spPr>
          <a:xfrm>
            <a:off x="1904800" y="2018072"/>
            <a:ext cx="5753691" cy="400110"/>
          </a:xfrm>
          <a:prstGeom prst="rect">
            <a:avLst/>
          </a:prstGeom>
          <a:noFill/>
        </p:spPr>
        <p:txBody>
          <a:bodyPr wrap="none" rtlCol="0">
            <a:spAutoFit/>
          </a:bodyPr>
          <a:lstStyle/>
          <a:p>
            <a:r>
              <a:rPr lang="en-GB" sz="2000" dirty="0">
                <a:latin typeface="Twinkl" panose="02000000000000000000" pitchFamily="2" charset="0"/>
              </a:rPr>
              <a:t>Deputy Head Teacher &amp; English Lead: Mrs M Kitching </a:t>
            </a:r>
          </a:p>
        </p:txBody>
      </p:sp>
    </p:spTree>
    <p:extLst>
      <p:ext uri="{BB962C8B-B14F-4D97-AF65-F5344CB8AC3E}">
        <p14:creationId xmlns:p14="http://schemas.microsoft.com/office/powerpoint/2010/main" val="1337175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Our Intention</a:t>
            </a:r>
          </a:p>
        </p:txBody>
      </p:sp>
      <p:sp>
        <p:nvSpPr>
          <p:cNvPr id="3" name="Content Placeholder 2"/>
          <p:cNvSpPr>
            <a:spLocks noGrp="1"/>
          </p:cNvSpPr>
          <p:nvPr>
            <p:ph idx="1"/>
          </p:nvPr>
        </p:nvSpPr>
        <p:spPr/>
        <p:txBody>
          <a:bodyPr>
            <a:normAutofit/>
          </a:bodyPr>
          <a:lstStyle/>
          <a:p>
            <a:r>
              <a:rPr lang="en-GB" sz="3000" dirty="0">
                <a:solidFill>
                  <a:srgbClr val="A50021"/>
                </a:solidFill>
                <a:latin typeface="Twinkl" panose="02000000000000000000" pitchFamily="2" charset="0"/>
              </a:rPr>
              <a:t>It is our intention, to secure the necessary reading, writing and linguistic skills to become enthusiastic and independent learners. We strive to ensure all our children receive a sequential learning experience, which will equip them with the essential tools to achieve at Widney Junior School and beyond. It is our intention to immerse children in the wonders of quality texts, to ensure all children can read and foster a love for reading, a passion for discovery and the confidence to explore the world. </a:t>
            </a:r>
          </a:p>
          <a:p>
            <a:endParaRPr lang="en-GB" sz="3000" dirty="0">
              <a:solidFill>
                <a:srgbClr val="A50021"/>
              </a:solidFill>
              <a:latin typeface="Twinkl" panose="02000000000000000000" pitchFamily="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2561880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Overview</a:t>
            </a:r>
          </a:p>
        </p:txBody>
      </p:sp>
      <p:sp>
        <p:nvSpPr>
          <p:cNvPr id="3" name="Content Placeholder 2"/>
          <p:cNvSpPr>
            <a:spLocks noGrp="1"/>
          </p:cNvSpPr>
          <p:nvPr>
            <p:ph idx="1"/>
          </p:nvPr>
        </p:nvSpPr>
        <p:spPr/>
        <p:txBody>
          <a:bodyPr>
            <a:normAutofit/>
          </a:bodyPr>
          <a:lstStyle/>
          <a:p>
            <a:r>
              <a:rPr lang="en-GB" sz="3500" dirty="0">
                <a:solidFill>
                  <a:srgbClr val="A50021"/>
                </a:solidFill>
                <a:latin typeface="Twinkl" panose="02000000000000000000" pitchFamily="2" charset="0"/>
              </a:rPr>
              <a:t>How reading is promoted at Widney</a:t>
            </a:r>
          </a:p>
          <a:p>
            <a:r>
              <a:rPr lang="en-GB" sz="3500" dirty="0">
                <a:solidFill>
                  <a:srgbClr val="A50021"/>
                </a:solidFill>
                <a:latin typeface="Twinkl" panose="02000000000000000000" pitchFamily="2" charset="0"/>
              </a:rPr>
              <a:t>Our successes</a:t>
            </a:r>
          </a:p>
          <a:p>
            <a:r>
              <a:rPr lang="en-GB" sz="3500" dirty="0">
                <a:solidFill>
                  <a:srgbClr val="A50021"/>
                </a:solidFill>
                <a:latin typeface="Twinkl" panose="02000000000000000000" pitchFamily="2" charset="0"/>
              </a:rPr>
              <a:t>Your child’s reading journey</a:t>
            </a:r>
          </a:p>
          <a:p>
            <a:r>
              <a:rPr lang="en-GB" sz="3500" dirty="0">
                <a:solidFill>
                  <a:srgbClr val="A50021"/>
                </a:solidFill>
                <a:latin typeface="Twinkl" panose="02000000000000000000" pitchFamily="2" charset="0"/>
              </a:rPr>
              <a:t>How you can support at home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1825843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Reading Bus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10813" y="2434793"/>
            <a:ext cx="4057987" cy="3043491"/>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t="15030" b="36121"/>
          <a:stretch/>
        </p:blipFill>
        <p:spPr>
          <a:xfrm>
            <a:off x="110307" y="2551371"/>
            <a:ext cx="7670895" cy="2810337"/>
          </a:xfrm>
          <a:prstGeom prst="rect">
            <a:avLst/>
          </a:prstGeom>
        </p:spPr>
      </p:pic>
    </p:spTree>
    <p:extLst>
      <p:ext uri="{BB962C8B-B14F-4D97-AF65-F5344CB8AC3E}">
        <p14:creationId xmlns:p14="http://schemas.microsoft.com/office/powerpoint/2010/main" val="1770372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Our Vending Machine</a:t>
            </a:r>
          </a:p>
        </p:txBody>
      </p:sp>
      <p:pic>
        <p:nvPicPr>
          <p:cNvPr id="1026" name="Picture 2" descr="https://www.widney.solihull.sch.uk/i/Vending_machi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7078" y="1704730"/>
            <a:ext cx="3659967" cy="487995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a:srcRect l="21144" t="14012" r="22139" b="27215"/>
          <a:stretch/>
        </p:blipFill>
        <p:spPr>
          <a:xfrm>
            <a:off x="6169936" y="2470246"/>
            <a:ext cx="4449170" cy="259339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112038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Reading events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34942" y="1770611"/>
            <a:ext cx="3661006" cy="2745755"/>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7804" y="1770611"/>
            <a:ext cx="3854335" cy="289075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513" y="1471353"/>
            <a:ext cx="4092573" cy="2347988"/>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t="19280" b="27534"/>
          <a:stretch/>
        </p:blipFill>
        <p:spPr>
          <a:xfrm>
            <a:off x="7076901" y="4757831"/>
            <a:ext cx="5001491" cy="1995055"/>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2124" y="3860211"/>
            <a:ext cx="3909349" cy="2931286"/>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62061" y="4702197"/>
            <a:ext cx="2734252" cy="2050689"/>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1013857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Celebration assemblies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pic>
        <p:nvPicPr>
          <p:cNvPr id="6" name="Picture 5">
            <a:extLst>
              <a:ext uri="{FF2B5EF4-FFF2-40B4-BE49-F238E27FC236}">
                <a16:creationId xmlns:a16="http://schemas.microsoft.com/office/drawing/2014/main" id="{B5ED9919-306A-71FE-7DB3-C950998316AE}"/>
              </a:ext>
            </a:extLst>
          </p:cNvPr>
          <p:cNvPicPr>
            <a:picLocks noChangeAspect="1"/>
          </p:cNvPicPr>
          <p:nvPr/>
        </p:nvPicPr>
        <p:blipFill>
          <a:blip r:embed="rId4"/>
          <a:stretch>
            <a:fillRect/>
          </a:stretch>
        </p:blipFill>
        <p:spPr>
          <a:xfrm>
            <a:off x="2757831" y="1897811"/>
            <a:ext cx="6676338" cy="4580626"/>
          </a:xfrm>
          <a:prstGeom prst="rect">
            <a:avLst/>
          </a:prstGeom>
        </p:spPr>
      </p:pic>
    </p:spTree>
    <p:extLst>
      <p:ext uri="{BB962C8B-B14F-4D97-AF65-F5344CB8AC3E}">
        <p14:creationId xmlns:p14="http://schemas.microsoft.com/office/powerpoint/2010/main" val="1406751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diaries</a:t>
            </a:r>
          </a:p>
        </p:txBody>
      </p:sp>
      <p:pic>
        <p:nvPicPr>
          <p:cNvPr id="4" name="Picture 3"/>
          <p:cNvPicPr>
            <a:picLocks noChangeAspect="1"/>
          </p:cNvPicPr>
          <p:nvPr/>
        </p:nvPicPr>
        <p:blipFill rotWithShape="1">
          <a:blip r:embed="rId3"/>
          <a:srcRect l="22194" t="17914" r="21316" b="12846"/>
          <a:stretch/>
        </p:blipFill>
        <p:spPr>
          <a:xfrm>
            <a:off x="6031831" y="1896980"/>
            <a:ext cx="6160169" cy="4247074"/>
          </a:xfrm>
          <a:prstGeom prst="rect">
            <a:avLst/>
          </a:prstGeom>
        </p:spPr>
      </p:pic>
      <p:pic>
        <p:nvPicPr>
          <p:cNvPr id="5" name="Picture 4"/>
          <p:cNvPicPr>
            <a:picLocks noChangeAspect="1"/>
          </p:cNvPicPr>
          <p:nvPr/>
        </p:nvPicPr>
        <p:blipFill rotWithShape="1">
          <a:blip r:embed="rId4"/>
          <a:srcRect l="23596" t="16043" r="20965" b="12534"/>
          <a:stretch/>
        </p:blipFill>
        <p:spPr>
          <a:xfrm>
            <a:off x="144378" y="2037935"/>
            <a:ext cx="5887453" cy="4266540"/>
          </a:xfrm>
          <a:prstGeom prst="rect">
            <a:avLst/>
          </a:prstGeom>
        </p:spPr>
      </p:pic>
    </p:spTree>
    <p:extLst>
      <p:ext uri="{BB962C8B-B14F-4D97-AF65-F5344CB8AC3E}">
        <p14:creationId xmlns:p14="http://schemas.microsoft.com/office/powerpoint/2010/main" val="880164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diaries</a:t>
            </a:r>
          </a:p>
        </p:txBody>
      </p:sp>
      <p:pic>
        <p:nvPicPr>
          <p:cNvPr id="3" name="Picture 2"/>
          <p:cNvPicPr>
            <a:picLocks noChangeAspect="1"/>
          </p:cNvPicPr>
          <p:nvPr/>
        </p:nvPicPr>
        <p:blipFill rotWithShape="1">
          <a:blip r:embed="rId3"/>
          <a:srcRect l="22017" t="13080" r="22632" b="17213"/>
          <a:stretch/>
        </p:blipFill>
        <p:spPr>
          <a:xfrm>
            <a:off x="2662989" y="1740568"/>
            <a:ext cx="6737685" cy="4772971"/>
          </a:xfrm>
          <a:prstGeom prst="rect">
            <a:avLst/>
          </a:prstGeom>
        </p:spPr>
      </p:pic>
    </p:spTree>
    <p:extLst>
      <p:ext uri="{BB962C8B-B14F-4D97-AF65-F5344CB8AC3E}">
        <p14:creationId xmlns:p14="http://schemas.microsoft.com/office/powerpoint/2010/main" val="3938359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Class reads</a:t>
            </a:r>
          </a:p>
        </p:txBody>
      </p:sp>
      <p:pic>
        <p:nvPicPr>
          <p:cNvPr id="5" name="Picture 4">
            <a:extLst>
              <a:ext uri="{FF2B5EF4-FFF2-40B4-BE49-F238E27FC236}">
                <a16:creationId xmlns:a16="http://schemas.microsoft.com/office/drawing/2014/main" id="{89E98CA8-7EB5-2783-41E0-9F2A53C8B10D}"/>
              </a:ext>
            </a:extLst>
          </p:cNvPr>
          <p:cNvPicPr>
            <a:picLocks noChangeAspect="1"/>
          </p:cNvPicPr>
          <p:nvPr/>
        </p:nvPicPr>
        <p:blipFill>
          <a:blip r:embed="rId3"/>
          <a:stretch>
            <a:fillRect/>
          </a:stretch>
        </p:blipFill>
        <p:spPr>
          <a:xfrm>
            <a:off x="685800" y="1640510"/>
            <a:ext cx="8829776" cy="4957478"/>
          </a:xfrm>
          <a:prstGeom prst="rect">
            <a:avLst/>
          </a:prstGeom>
        </p:spPr>
      </p:pic>
    </p:spTree>
    <p:extLst>
      <p:ext uri="{BB962C8B-B14F-4D97-AF65-F5344CB8AC3E}">
        <p14:creationId xmlns:p14="http://schemas.microsoft.com/office/powerpoint/2010/main" val="3573028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6349" y="591119"/>
            <a:ext cx="8610600" cy="1293028"/>
          </a:xfrm>
        </p:spPr>
        <p:txBody>
          <a:bodyPr>
            <a:normAutofit/>
          </a:bodyPr>
          <a:lstStyle/>
          <a:p>
            <a:r>
              <a:rPr lang="en-GB" sz="5000" dirty="0">
                <a:latin typeface="Twinkl" panose="02000000000000000000" pitchFamily="2" charset="0"/>
              </a:rPr>
              <a:t>Our successes</a:t>
            </a:r>
          </a:p>
        </p:txBody>
      </p:sp>
      <p:pic>
        <p:nvPicPr>
          <p:cNvPr id="8" name="Picture 7">
            <a:extLst>
              <a:ext uri="{FF2B5EF4-FFF2-40B4-BE49-F238E27FC236}">
                <a16:creationId xmlns:a16="http://schemas.microsoft.com/office/drawing/2014/main" id="{1EF28C31-B44A-1A46-FC07-6C21DD93C4D5}"/>
              </a:ext>
            </a:extLst>
          </p:cNvPr>
          <p:cNvPicPr>
            <a:picLocks noChangeAspect="1"/>
          </p:cNvPicPr>
          <p:nvPr/>
        </p:nvPicPr>
        <p:blipFill>
          <a:blip r:embed="rId3"/>
          <a:stretch>
            <a:fillRect/>
          </a:stretch>
        </p:blipFill>
        <p:spPr>
          <a:xfrm>
            <a:off x="1338150" y="1611548"/>
            <a:ext cx="7074331" cy="4830139"/>
          </a:xfrm>
          <a:prstGeom prst="rect">
            <a:avLst/>
          </a:prstGeom>
        </p:spPr>
      </p:pic>
    </p:spTree>
    <p:extLst>
      <p:ext uri="{BB962C8B-B14F-4D97-AF65-F5344CB8AC3E}">
        <p14:creationId xmlns:p14="http://schemas.microsoft.com/office/powerpoint/2010/main" val="2380761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Our successes</a:t>
            </a:r>
          </a:p>
        </p:txBody>
      </p:sp>
      <p:sp>
        <p:nvSpPr>
          <p:cNvPr id="3" name="Content Placeholder 2"/>
          <p:cNvSpPr>
            <a:spLocks noGrp="1"/>
          </p:cNvSpPr>
          <p:nvPr>
            <p:ph idx="1"/>
          </p:nvPr>
        </p:nvSpPr>
        <p:spPr/>
        <p:txBody>
          <a:bodyPr>
            <a:normAutofit/>
          </a:bodyPr>
          <a:lstStyle/>
          <a:p>
            <a:r>
              <a:rPr lang="en-GB" sz="3000" dirty="0">
                <a:solidFill>
                  <a:srgbClr val="A50021"/>
                </a:solidFill>
                <a:latin typeface="Twinkl" panose="02000000000000000000" pitchFamily="2" charset="0"/>
              </a:rPr>
              <a:t>“I really like reading on the reading bus because it is quiet and it has lots of books to choose from.”</a:t>
            </a:r>
          </a:p>
          <a:p>
            <a:endParaRPr lang="en-GB" sz="3000" dirty="0">
              <a:solidFill>
                <a:srgbClr val="A50021"/>
              </a:solidFill>
              <a:latin typeface="Twinkl" panose="02000000000000000000" pitchFamily="2" charset="0"/>
            </a:endParaRPr>
          </a:p>
          <a:p>
            <a:r>
              <a:rPr lang="en-GB" sz="3000" dirty="0">
                <a:solidFill>
                  <a:srgbClr val="A50021"/>
                </a:solidFill>
                <a:latin typeface="Twinkl" panose="02000000000000000000" pitchFamily="2" charset="0"/>
              </a:rPr>
              <a:t>“I enjoy listening to my teacher when she reads at the end of the day.”</a:t>
            </a:r>
          </a:p>
          <a:p>
            <a:endParaRPr lang="en-GB" sz="3000" dirty="0">
              <a:solidFill>
                <a:srgbClr val="A50021"/>
              </a:solidFill>
              <a:latin typeface="Twinkl" panose="02000000000000000000" pitchFamily="2" charset="0"/>
            </a:endParaRPr>
          </a:p>
          <a:p>
            <a:r>
              <a:rPr lang="en-GB" sz="3000" dirty="0">
                <a:solidFill>
                  <a:srgbClr val="A50021"/>
                </a:solidFill>
                <a:latin typeface="Twinkl" panose="02000000000000000000" pitchFamily="2" charset="0"/>
              </a:rPr>
              <a:t>“I like book study lessons. Viking boy has been my favourite this year.”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2644122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a:latin typeface="Twinkl" panose="02000000000000000000" pitchFamily="2" charset="0"/>
              </a:rPr>
              <a:t>Your child’s reading journey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1159819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050" y="532263"/>
            <a:ext cx="9853684" cy="1662297"/>
          </a:xfrm>
        </p:spPr>
        <p:txBody>
          <a:bodyPr>
            <a:noAutofit/>
          </a:bodyPr>
          <a:lstStyle/>
          <a:p>
            <a:r>
              <a:rPr lang="en-GB" sz="5000" dirty="0">
                <a:latin typeface="Twinkl" panose="02000000000000000000" pitchFamily="2" charset="0"/>
              </a:rPr>
              <a:t>Early Reading: Key Stage One</a:t>
            </a:r>
          </a:p>
        </p:txBody>
      </p:sp>
      <p:sp>
        <p:nvSpPr>
          <p:cNvPr id="3" name="Content Placeholder 2"/>
          <p:cNvSpPr>
            <a:spLocks noGrp="1"/>
          </p:cNvSpPr>
          <p:nvPr>
            <p:ph idx="1"/>
          </p:nvPr>
        </p:nvSpPr>
        <p:spPr>
          <a:xfrm>
            <a:off x="385550" y="1880662"/>
            <a:ext cx="10820400" cy="4024125"/>
          </a:xfrm>
        </p:spPr>
        <p:txBody>
          <a:bodyPr>
            <a:normAutofit/>
          </a:bodyPr>
          <a:lstStyle/>
          <a:p>
            <a:pPr marL="0" indent="0">
              <a:buNone/>
            </a:pPr>
            <a:r>
              <a:rPr lang="en-GB" sz="2800" b="1" dirty="0">
                <a:solidFill>
                  <a:srgbClr val="A50021"/>
                </a:solidFill>
                <a:latin typeface="Twinkl" panose="02000000000000000000" pitchFamily="2" charset="0"/>
              </a:rPr>
              <a:t>Children need to develop:</a:t>
            </a:r>
          </a:p>
          <a:p>
            <a:r>
              <a:rPr lang="en-GB" sz="2800" dirty="0">
                <a:latin typeface="Twinkl" panose="02000000000000000000" pitchFamily="2" charset="0"/>
              </a:rPr>
              <a:t>Pleasure in reading</a:t>
            </a:r>
          </a:p>
          <a:p>
            <a:r>
              <a:rPr lang="en-GB" sz="2800" dirty="0">
                <a:latin typeface="Twinkl" panose="02000000000000000000" pitchFamily="2" charset="0"/>
              </a:rPr>
              <a:t>Motivation to read</a:t>
            </a:r>
          </a:p>
          <a:p>
            <a:r>
              <a:rPr lang="en-GB" sz="2800" dirty="0">
                <a:latin typeface="Twinkl" panose="02000000000000000000" pitchFamily="2" charset="0"/>
              </a:rPr>
              <a:t>Increased vocabulary</a:t>
            </a:r>
          </a:p>
          <a:p>
            <a:r>
              <a:rPr lang="en-GB" sz="2800" dirty="0">
                <a:latin typeface="Twinkl" panose="02000000000000000000" pitchFamily="2" charset="0"/>
              </a:rPr>
              <a:t>Improved level of understanding</a:t>
            </a:r>
          </a:p>
          <a:p>
            <a:endParaRPr lang="en-GB" sz="2800" dirty="0">
              <a:latin typeface="Twinkl" panose="02000000000000000000" pitchFamily="2" charset="0"/>
            </a:endParaRPr>
          </a:p>
        </p:txBody>
      </p:sp>
      <p:sp>
        <p:nvSpPr>
          <p:cNvPr id="4" name="Rectangle 3"/>
          <p:cNvSpPr/>
          <p:nvPr/>
        </p:nvSpPr>
        <p:spPr>
          <a:xfrm>
            <a:off x="4817660" y="4437248"/>
            <a:ext cx="7165074" cy="2246769"/>
          </a:xfrm>
          <a:prstGeom prst="rect">
            <a:avLst/>
          </a:prstGeom>
        </p:spPr>
        <p:txBody>
          <a:bodyPr wrap="square">
            <a:spAutoFit/>
          </a:bodyPr>
          <a:lstStyle/>
          <a:p>
            <a:r>
              <a:rPr lang="en-GB" sz="2800" b="1" dirty="0">
                <a:solidFill>
                  <a:srgbClr val="A50021"/>
                </a:solidFill>
                <a:latin typeface="Twinkl" panose="02000000000000000000" pitchFamily="2" charset="0"/>
              </a:rPr>
              <a:t>They will do this by frequently listening to:</a:t>
            </a:r>
          </a:p>
          <a:p>
            <a:r>
              <a:rPr lang="en-GB" sz="2800" dirty="0">
                <a:latin typeface="Twinkl" panose="02000000000000000000" pitchFamily="2" charset="0"/>
              </a:rPr>
              <a:t>Stories</a:t>
            </a:r>
          </a:p>
          <a:p>
            <a:r>
              <a:rPr lang="en-GB" sz="2800" dirty="0">
                <a:latin typeface="Twinkl" panose="02000000000000000000" pitchFamily="2" charset="0"/>
              </a:rPr>
              <a:t>Poems</a:t>
            </a:r>
          </a:p>
          <a:p>
            <a:r>
              <a:rPr lang="en-GB" sz="2800" dirty="0">
                <a:latin typeface="Twinkl" panose="02000000000000000000" pitchFamily="2" charset="0"/>
              </a:rPr>
              <a:t>Information texts</a:t>
            </a:r>
          </a:p>
          <a:p>
            <a:r>
              <a:rPr lang="en-GB" sz="2800" dirty="0">
                <a:latin typeface="Twinkl" panose="02000000000000000000" pitchFamily="2" charset="0"/>
              </a:rPr>
              <a:t>Texts they cannot read for themselves yet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379462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341844"/>
            <a:ext cx="8610600" cy="1293028"/>
          </a:xfrm>
        </p:spPr>
        <p:txBody>
          <a:bodyPr>
            <a:normAutofit/>
          </a:bodyPr>
          <a:lstStyle/>
          <a:p>
            <a:r>
              <a:rPr lang="en-GB" sz="5000" dirty="0">
                <a:latin typeface="Twinkl" panose="02000000000000000000" pitchFamily="2" charset="0"/>
              </a:rPr>
              <a:t>Phonics</a:t>
            </a:r>
          </a:p>
        </p:txBody>
      </p:sp>
      <p:sp>
        <p:nvSpPr>
          <p:cNvPr id="3" name="Content Placeholder 2"/>
          <p:cNvSpPr>
            <a:spLocks noGrp="1"/>
          </p:cNvSpPr>
          <p:nvPr>
            <p:ph idx="1"/>
          </p:nvPr>
        </p:nvSpPr>
        <p:spPr/>
        <p:txBody>
          <a:bodyPr/>
          <a:lstStyle/>
          <a:p>
            <a:endParaRPr lang="en-GB" dirty="0">
              <a:latin typeface="Twinkl Cursive Unlooped" panose="02000000000000000000" pitchFamily="2" charset="0"/>
            </a:endParaRPr>
          </a:p>
        </p:txBody>
      </p:sp>
      <p:pic>
        <p:nvPicPr>
          <p:cNvPr id="4" name="Picture 3" descr="Diagram, timeline&#10;&#10;Description automatically generated">
            <a:extLst>
              <a:ext uri="{FF2B5EF4-FFF2-40B4-BE49-F238E27FC236}">
                <a16:creationId xmlns:a16="http://schemas.microsoft.com/office/drawing/2014/main" id="{BD797D00-069B-2044-8316-2A2B3AA8C62E}"/>
              </a:ext>
            </a:extLst>
          </p:cNvPr>
          <p:cNvPicPr>
            <a:picLocks noChangeAspect="1"/>
          </p:cNvPicPr>
          <p:nvPr/>
        </p:nvPicPr>
        <p:blipFill>
          <a:blip r:embed="rId3"/>
          <a:stretch>
            <a:fillRect/>
          </a:stretch>
        </p:blipFill>
        <p:spPr>
          <a:xfrm>
            <a:off x="1524000" y="1634872"/>
            <a:ext cx="9144000" cy="51435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3833738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Phonics</a:t>
            </a:r>
          </a:p>
        </p:txBody>
      </p:sp>
      <p:pic>
        <p:nvPicPr>
          <p:cNvPr id="4" name="Picture 3"/>
          <p:cNvPicPr/>
          <p:nvPr/>
        </p:nvPicPr>
        <p:blipFill rotWithShape="1">
          <a:blip r:embed="rId3">
            <a:extLst>
              <a:ext uri="{28A0092B-C50C-407E-A947-70E740481C1C}">
                <a14:useLocalDpi xmlns:a14="http://schemas.microsoft.com/office/drawing/2010/main" val="0"/>
              </a:ext>
            </a:extLst>
          </a:blip>
          <a:srcRect l="1079" r="1"/>
          <a:stretch/>
        </p:blipFill>
        <p:spPr bwMode="auto">
          <a:xfrm>
            <a:off x="221775" y="3782176"/>
            <a:ext cx="5878773" cy="2759577"/>
          </a:xfrm>
          <a:prstGeom prst="rect">
            <a:avLst/>
          </a:prstGeom>
          <a:ln>
            <a:noFill/>
          </a:ln>
          <a:extLst>
            <a:ext uri="{53640926-AAD7-44D8-BBD7-CCE9431645EC}">
              <a14:shadowObscured xmlns:a14="http://schemas.microsoft.com/office/drawing/2010/main"/>
            </a:ext>
          </a:extLst>
        </p:spPr>
      </p:pic>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1828223" y="1342042"/>
            <a:ext cx="2665876" cy="2440134"/>
          </a:xfrm>
          <a:prstGeom prst="rect">
            <a:avLst/>
          </a:prstGeom>
        </p:spPr>
      </p:pic>
      <p:pic>
        <p:nvPicPr>
          <p:cNvPr id="2050" name="Picture 2" descr="Read Write Inc. Phonics: Red Ditty books (Mixed Pack of 10): Oxford  University Pre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5682" y="2030105"/>
            <a:ext cx="4879072" cy="34153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Tree>
    <p:extLst>
      <p:ext uri="{BB962C8B-B14F-4D97-AF65-F5344CB8AC3E}">
        <p14:creationId xmlns:p14="http://schemas.microsoft.com/office/powerpoint/2010/main" val="1830855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230" y="805317"/>
            <a:ext cx="10959152" cy="1293028"/>
          </a:xfrm>
        </p:spPr>
        <p:txBody>
          <a:bodyPr>
            <a:noAutofit/>
          </a:bodyPr>
          <a:lstStyle/>
          <a:p>
            <a:r>
              <a:rPr lang="en-GB" sz="5000" dirty="0">
                <a:latin typeface="Twinkl" panose="02000000000000000000" pitchFamily="2" charset="0"/>
              </a:rPr>
              <a:t>How you can help your child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
        <p:nvSpPr>
          <p:cNvPr id="5" name="TextBox 4"/>
          <p:cNvSpPr txBox="1"/>
          <p:nvPr/>
        </p:nvSpPr>
        <p:spPr>
          <a:xfrm>
            <a:off x="623455" y="2578213"/>
            <a:ext cx="10823478" cy="86177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Model reading to your child with fluency and expression. Try to model reading unknown words. </a:t>
            </a:r>
          </a:p>
        </p:txBody>
      </p:sp>
      <p:sp>
        <p:nvSpPr>
          <p:cNvPr id="6" name="TextBox 5"/>
          <p:cNvSpPr txBox="1"/>
          <p:nvPr/>
        </p:nvSpPr>
        <p:spPr>
          <a:xfrm>
            <a:off x="623455" y="3540373"/>
            <a:ext cx="10823478" cy="1246495"/>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Read a range of different texts, such as: recipe books, nursery rhymes, instruction manuals, leaflets for places you wish to visit and traditional tales. </a:t>
            </a:r>
          </a:p>
        </p:txBody>
      </p:sp>
      <p:sp>
        <p:nvSpPr>
          <p:cNvPr id="7" name="TextBox 6"/>
          <p:cNvSpPr txBox="1"/>
          <p:nvPr/>
        </p:nvSpPr>
        <p:spPr>
          <a:xfrm>
            <a:off x="623455" y="4887254"/>
            <a:ext cx="10823478" cy="86177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Show your child how to find information in a book rather than quickly finding it for them. </a:t>
            </a:r>
          </a:p>
        </p:txBody>
      </p:sp>
      <p:sp>
        <p:nvSpPr>
          <p:cNvPr id="8" name="TextBox 7"/>
          <p:cNvSpPr txBox="1"/>
          <p:nvPr/>
        </p:nvSpPr>
        <p:spPr>
          <a:xfrm>
            <a:off x="623455" y="5849414"/>
            <a:ext cx="10823478" cy="86177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To help your child apply their knowledge of sounds to spellings, ask them to write your weekly shopping list. </a:t>
            </a:r>
          </a:p>
        </p:txBody>
      </p:sp>
      <p:sp>
        <p:nvSpPr>
          <p:cNvPr id="9" name="TextBox 8"/>
          <p:cNvSpPr txBox="1"/>
          <p:nvPr/>
        </p:nvSpPr>
        <p:spPr>
          <a:xfrm>
            <a:off x="623455" y="1960204"/>
            <a:ext cx="10823478" cy="47705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Read with your child every day.</a:t>
            </a:r>
          </a:p>
        </p:txBody>
      </p:sp>
    </p:spTree>
    <p:extLst>
      <p:ext uri="{BB962C8B-B14F-4D97-AF65-F5344CB8AC3E}">
        <p14:creationId xmlns:p14="http://schemas.microsoft.com/office/powerpoint/2010/main" val="304241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7230" y="805317"/>
            <a:ext cx="10959152" cy="1293028"/>
          </a:xfrm>
        </p:spPr>
        <p:txBody>
          <a:bodyPr>
            <a:noAutofit/>
          </a:bodyPr>
          <a:lstStyle/>
          <a:p>
            <a:r>
              <a:rPr lang="en-GB" sz="5000" dirty="0">
                <a:latin typeface="Twinkl" panose="02000000000000000000" pitchFamily="2" charset="0"/>
              </a:rPr>
              <a:t>How you can help your child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
        <p:nvSpPr>
          <p:cNvPr id="5" name="TextBox 4"/>
          <p:cNvSpPr txBox="1"/>
          <p:nvPr/>
        </p:nvSpPr>
        <p:spPr>
          <a:xfrm>
            <a:off x="623455" y="2098345"/>
            <a:ext cx="10823478" cy="1246495"/>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Pretend that you are unable to read particular words and ask your child to read them to you, encouraging them to segment words into their sound parts and blend them to read the whole word. </a:t>
            </a:r>
          </a:p>
        </p:txBody>
      </p:sp>
      <p:sp>
        <p:nvSpPr>
          <p:cNvPr id="9" name="TextBox 8"/>
          <p:cNvSpPr txBox="1"/>
          <p:nvPr/>
        </p:nvSpPr>
        <p:spPr>
          <a:xfrm>
            <a:off x="623455" y="3482385"/>
            <a:ext cx="10823478" cy="1246495"/>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Ask your child what they predict the story could be about by looking at the title and front cover. Then, later in the text, ask your child what could happen next. </a:t>
            </a:r>
          </a:p>
        </p:txBody>
      </p:sp>
      <p:sp>
        <p:nvSpPr>
          <p:cNvPr id="10" name="TextBox 9"/>
          <p:cNvSpPr txBox="1"/>
          <p:nvPr/>
        </p:nvSpPr>
        <p:spPr>
          <a:xfrm>
            <a:off x="623455" y="4866425"/>
            <a:ext cx="10823478" cy="86177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Discuss the setting of the story. Have you read another book with a similar setting?</a:t>
            </a:r>
          </a:p>
        </p:txBody>
      </p:sp>
      <p:sp>
        <p:nvSpPr>
          <p:cNvPr id="11" name="TextBox 10"/>
          <p:cNvSpPr txBox="1"/>
          <p:nvPr/>
        </p:nvSpPr>
        <p:spPr>
          <a:xfrm>
            <a:off x="623455" y="5865744"/>
            <a:ext cx="10823478" cy="86177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Discuss alternate words, e.g. ‘Which word could the author have used that’s more exciting than big?’</a:t>
            </a:r>
          </a:p>
        </p:txBody>
      </p:sp>
    </p:spTree>
    <p:extLst>
      <p:ext uri="{BB962C8B-B14F-4D97-AF65-F5344CB8AC3E}">
        <p14:creationId xmlns:p14="http://schemas.microsoft.com/office/powerpoint/2010/main" val="65510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KS2  expectations</a:t>
            </a:r>
          </a:p>
        </p:txBody>
      </p:sp>
      <p:sp>
        <p:nvSpPr>
          <p:cNvPr id="3" name="Content Placeholder 2"/>
          <p:cNvSpPr>
            <a:spLocks noGrp="1"/>
          </p:cNvSpPr>
          <p:nvPr>
            <p:ph idx="1"/>
          </p:nvPr>
        </p:nvSpPr>
        <p:spPr>
          <a:xfrm>
            <a:off x="685800" y="1737418"/>
            <a:ext cx="10820400" cy="4481267"/>
          </a:xfrm>
        </p:spPr>
        <p:txBody>
          <a:bodyPr/>
          <a:lstStyle/>
          <a:p>
            <a:r>
              <a:rPr lang="en-GB" dirty="0">
                <a:latin typeface="Twinkl" panose="02000000000000000000" pitchFamily="2" charset="0"/>
              </a:rPr>
              <a:t>By the time children leave year 6, they are expected to:</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
        <p:nvSpPr>
          <p:cNvPr id="5" name="TextBox 4"/>
          <p:cNvSpPr txBox="1"/>
          <p:nvPr/>
        </p:nvSpPr>
        <p:spPr>
          <a:xfrm>
            <a:off x="685800" y="2168672"/>
            <a:ext cx="10823478" cy="86177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Increase their familiarity with a wide range of books, including myths, legends and fiction from our literacy heritage. </a:t>
            </a:r>
          </a:p>
        </p:txBody>
      </p:sp>
      <p:sp>
        <p:nvSpPr>
          <p:cNvPr id="6" name="TextBox 5"/>
          <p:cNvSpPr txBox="1"/>
          <p:nvPr/>
        </p:nvSpPr>
        <p:spPr>
          <a:xfrm>
            <a:off x="685800" y="3146844"/>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Recommend books to their peers.</a:t>
            </a:r>
          </a:p>
        </p:txBody>
      </p:sp>
      <p:sp>
        <p:nvSpPr>
          <p:cNvPr id="7" name="TextBox 6"/>
          <p:cNvSpPr txBox="1"/>
          <p:nvPr/>
        </p:nvSpPr>
        <p:spPr>
          <a:xfrm>
            <a:off x="682722" y="3740296"/>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Identify themes across a wide range of texts.</a:t>
            </a:r>
          </a:p>
        </p:txBody>
      </p:sp>
      <p:sp>
        <p:nvSpPr>
          <p:cNvPr id="8" name="TextBox 7"/>
          <p:cNvSpPr txBox="1"/>
          <p:nvPr/>
        </p:nvSpPr>
        <p:spPr>
          <a:xfrm>
            <a:off x="682722" y="4356243"/>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Make comparisons within and across books. </a:t>
            </a:r>
          </a:p>
        </p:txBody>
      </p:sp>
      <p:sp>
        <p:nvSpPr>
          <p:cNvPr id="9" name="TextBox 8"/>
          <p:cNvSpPr txBox="1"/>
          <p:nvPr/>
        </p:nvSpPr>
        <p:spPr>
          <a:xfrm>
            <a:off x="682722" y="4972190"/>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Understand and explain the meaning of words in context. </a:t>
            </a:r>
          </a:p>
        </p:txBody>
      </p:sp>
      <p:sp>
        <p:nvSpPr>
          <p:cNvPr id="10" name="TextBox 9"/>
          <p:cNvSpPr txBox="1"/>
          <p:nvPr/>
        </p:nvSpPr>
        <p:spPr>
          <a:xfrm>
            <a:off x="682722" y="5585438"/>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Draw inferences from a text and justify these with evidence.</a:t>
            </a:r>
          </a:p>
        </p:txBody>
      </p:sp>
      <p:sp>
        <p:nvSpPr>
          <p:cNvPr id="11" name="TextBox 10"/>
          <p:cNvSpPr txBox="1"/>
          <p:nvPr/>
        </p:nvSpPr>
        <p:spPr>
          <a:xfrm>
            <a:off x="682722" y="6184112"/>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Summarise the main ideas from more than one paragraph.</a:t>
            </a:r>
          </a:p>
        </p:txBody>
      </p:sp>
    </p:spTree>
    <p:extLst>
      <p:ext uri="{BB962C8B-B14F-4D97-AF65-F5344CB8AC3E}">
        <p14:creationId xmlns:p14="http://schemas.microsoft.com/office/powerpoint/2010/main" val="317642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KS2  expectations</a:t>
            </a:r>
          </a:p>
        </p:txBody>
      </p:sp>
      <p:sp>
        <p:nvSpPr>
          <p:cNvPr id="3" name="Content Placeholder 2"/>
          <p:cNvSpPr>
            <a:spLocks noGrp="1"/>
          </p:cNvSpPr>
          <p:nvPr>
            <p:ph idx="1"/>
          </p:nvPr>
        </p:nvSpPr>
        <p:spPr>
          <a:xfrm>
            <a:off x="685800" y="1884784"/>
            <a:ext cx="10820400" cy="4333901"/>
          </a:xfrm>
        </p:spPr>
        <p:txBody>
          <a:bodyPr/>
          <a:lstStyle/>
          <a:p>
            <a:r>
              <a:rPr lang="en-GB" dirty="0">
                <a:latin typeface="Twinkl" panose="02000000000000000000" pitchFamily="2" charset="0"/>
              </a:rPr>
              <a:t>By the time children leave year 6, they are expected to:</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5" y="217088"/>
            <a:ext cx="1198637" cy="1520330"/>
          </a:xfrm>
          <a:prstGeom prst="rect">
            <a:avLst/>
          </a:prstGeom>
        </p:spPr>
      </p:pic>
      <p:sp>
        <p:nvSpPr>
          <p:cNvPr id="5" name="TextBox 4"/>
          <p:cNvSpPr txBox="1"/>
          <p:nvPr/>
        </p:nvSpPr>
        <p:spPr>
          <a:xfrm>
            <a:off x="688878" y="2337765"/>
            <a:ext cx="10823478" cy="86177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Use stated or implied details to make predictions about what may happen next. </a:t>
            </a:r>
          </a:p>
        </p:txBody>
      </p:sp>
      <p:sp>
        <p:nvSpPr>
          <p:cNvPr id="6" name="TextBox 5"/>
          <p:cNvSpPr txBox="1"/>
          <p:nvPr/>
        </p:nvSpPr>
        <p:spPr>
          <a:xfrm>
            <a:off x="688878" y="3315937"/>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Retrieve, record and present information from a non-fiction text.</a:t>
            </a:r>
          </a:p>
        </p:txBody>
      </p:sp>
      <p:sp>
        <p:nvSpPr>
          <p:cNvPr id="7" name="TextBox 6"/>
          <p:cNvSpPr txBox="1"/>
          <p:nvPr/>
        </p:nvSpPr>
        <p:spPr>
          <a:xfrm>
            <a:off x="685800" y="3909389"/>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Distinguish between statements of fact and opinion. </a:t>
            </a:r>
          </a:p>
        </p:txBody>
      </p:sp>
      <p:sp>
        <p:nvSpPr>
          <p:cNvPr id="8" name="TextBox 7"/>
          <p:cNvSpPr txBox="1"/>
          <p:nvPr/>
        </p:nvSpPr>
        <p:spPr>
          <a:xfrm>
            <a:off x="685800" y="4525336"/>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Discuss and evaluate the author’s choice of language.</a:t>
            </a:r>
          </a:p>
        </p:txBody>
      </p:sp>
      <p:sp>
        <p:nvSpPr>
          <p:cNvPr id="9" name="TextBox 8"/>
          <p:cNvSpPr txBox="1"/>
          <p:nvPr/>
        </p:nvSpPr>
        <p:spPr>
          <a:xfrm>
            <a:off x="685800" y="5141283"/>
            <a:ext cx="10823478" cy="477054"/>
          </a:xfrm>
          <a:prstGeom prst="rect">
            <a:avLst/>
          </a:prstGeom>
          <a:solidFill>
            <a:schemeClr val="bg1">
              <a:lumMod val="65000"/>
            </a:schemeClr>
          </a:solidFill>
        </p:spPr>
        <p:txBody>
          <a:bodyPr wrap="square" rtlCol="0">
            <a:spAutoFit/>
          </a:bodyPr>
          <a:lstStyle/>
          <a:p>
            <a:r>
              <a:rPr lang="en-GB" sz="2500" dirty="0">
                <a:latin typeface="Twinkl" panose="02000000000000000000" pitchFamily="2" charset="0"/>
              </a:rPr>
              <a:t>Provide reasoned justifications for their views. </a:t>
            </a:r>
          </a:p>
        </p:txBody>
      </p:sp>
    </p:spTree>
    <p:extLst>
      <p:ext uri="{BB962C8B-B14F-4D97-AF65-F5344CB8AC3E}">
        <p14:creationId xmlns:p14="http://schemas.microsoft.com/office/powerpoint/2010/main" val="234009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4093" y="764373"/>
            <a:ext cx="8610600" cy="1293028"/>
          </a:xfrm>
        </p:spPr>
        <p:txBody>
          <a:bodyPr>
            <a:normAutofit/>
          </a:bodyPr>
          <a:lstStyle/>
          <a:p>
            <a:r>
              <a:rPr lang="en-GB" sz="5000" dirty="0">
                <a:latin typeface="Twinkl" panose="02000000000000000000" pitchFamily="2" charset="0"/>
              </a:rPr>
              <a:t>Rapid Reading</a:t>
            </a:r>
          </a:p>
        </p:txBody>
      </p:sp>
      <p:pic>
        <p:nvPicPr>
          <p:cNvPr id="1026" name="Picture 2" descr="Rapid Fami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3236" y="2681656"/>
            <a:ext cx="2828807" cy="28288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s it right for 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016" y="140118"/>
            <a:ext cx="2733542" cy="66560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044488" y="2310064"/>
            <a:ext cx="4650205" cy="1631216"/>
          </a:xfrm>
          <a:prstGeom prst="rect">
            <a:avLst/>
          </a:prstGeom>
        </p:spPr>
        <p:txBody>
          <a:bodyPr wrap="square">
            <a:spAutoFit/>
          </a:bodyPr>
          <a:lstStyle/>
          <a:p>
            <a:r>
              <a:rPr lang="en-US" sz="2500" b="1" dirty="0">
                <a:solidFill>
                  <a:srgbClr val="A50021"/>
                </a:solidFill>
                <a:latin typeface="Twinkl" panose="02000000000000000000" pitchFamily="2" charset="0"/>
              </a:rPr>
              <a:t>Rapid Reading</a:t>
            </a:r>
            <a:r>
              <a:rPr lang="en-US" sz="2500" dirty="0">
                <a:solidFill>
                  <a:srgbClr val="A50021"/>
                </a:solidFill>
                <a:latin typeface="Twinkl" panose="02000000000000000000" pitchFamily="2" charset="0"/>
              </a:rPr>
              <a:t> is the catch-up route to success for struggling readers to help with fluency and comprehension. </a:t>
            </a:r>
            <a:endParaRPr lang="en-GB" sz="2500" dirty="0">
              <a:solidFill>
                <a:srgbClr val="A50021"/>
              </a:solidFill>
              <a:latin typeface="Twinkl" panose="02000000000000000000" pitchFamily="2" charset="0"/>
            </a:endParaRPr>
          </a:p>
        </p:txBody>
      </p:sp>
    </p:spTree>
    <p:extLst>
      <p:ext uri="{BB962C8B-B14F-4D97-AF65-F5344CB8AC3E}">
        <p14:creationId xmlns:p14="http://schemas.microsoft.com/office/powerpoint/2010/main" val="118102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878D1-C425-71BE-E3DE-B10C204105C8}"/>
              </a:ext>
            </a:extLst>
          </p:cNvPr>
          <p:cNvSpPr>
            <a:spLocks noGrp="1"/>
          </p:cNvSpPr>
          <p:nvPr>
            <p:ph type="title"/>
          </p:nvPr>
        </p:nvSpPr>
        <p:spPr>
          <a:xfrm>
            <a:off x="2895600" y="901532"/>
            <a:ext cx="8610600" cy="1293028"/>
          </a:xfrm>
        </p:spPr>
        <p:txBody>
          <a:bodyPr>
            <a:normAutofit/>
          </a:bodyPr>
          <a:lstStyle/>
          <a:p>
            <a:r>
              <a:rPr lang="en-GB" sz="5000" dirty="0">
                <a:latin typeface="Twinkl"/>
              </a:rPr>
              <a:t>Reading plus</a:t>
            </a:r>
          </a:p>
        </p:txBody>
      </p:sp>
      <p:sp>
        <p:nvSpPr>
          <p:cNvPr id="3" name="Content Placeholder 2">
            <a:extLst>
              <a:ext uri="{FF2B5EF4-FFF2-40B4-BE49-F238E27FC236}">
                <a16:creationId xmlns:a16="http://schemas.microsoft.com/office/drawing/2014/main" id="{76A4F45C-4A20-A7B4-E82A-6D742E48E02F}"/>
              </a:ext>
            </a:extLst>
          </p:cNvPr>
          <p:cNvSpPr>
            <a:spLocks noGrp="1"/>
          </p:cNvSpPr>
          <p:nvPr>
            <p:ph idx="1"/>
          </p:nvPr>
        </p:nvSpPr>
        <p:spPr/>
        <p:txBody>
          <a:bodyPr>
            <a:normAutofit/>
          </a:bodyPr>
          <a:lstStyle/>
          <a:p>
            <a:r>
              <a:rPr lang="en-GB" sz="2500" dirty="0">
                <a:solidFill>
                  <a:srgbClr val="C00000"/>
                </a:solidFill>
              </a:rPr>
              <a:t>Reading Plus is an online reading development programme used by our school to support pupils in becoming confident, fluent and independent readers. It is designed to improve comprehension, reading speed and vocabulary through personalised learning.</a:t>
            </a:r>
          </a:p>
          <a:p>
            <a:endParaRPr lang="en-GB" sz="2500" dirty="0">
              <a:solidFill>
                <a:srgbClr val="C00000"/>
              </a:solidFill>
            </a:endParaRPr>
          </a:p>
        </p:txBody>
      </p:sp>
      <p:pic>
        <p:nvPicPr>
          <p:cNvPr id="1026" name="Picture 2" descr="Adaptive Math &amp; Reading Programs | DreamBox by Discovery Education">
            <a:extLst>
              <a:ext uri="{FF2B5EF4-FFF2-40B4-BE49-F238E27FC236}">
                <a16:creationId xmlns:a16="http://schemas.microsoft.com/office/drawing/2014/main" id="{7D2C97EF-1E10-6C14-A15F-694A60929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527" y="241935"/>
            <a:ext cx="4219575" cy="19526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Inside Story – Reading Plus - Teachwire">
            <a:extLst>
              <a:ext uri="{FF2B5EF4-FFF2-40B4-BE49-F238E27FC236}">
                <a16:creationId xmlns:a16="http://schemas.microsoft.com/office/drawing/2014/main" id="{1D87A81E-A9EE-7840-5135-5EE945B6C6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1102" y="3598545"/>
            <a:ext cx="4227322" cy="301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534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4438B-913B-6311-1480-CE1F780713B4}"/>
              </a:ext>
            </a:extLst>
          </p:cNvPr>
          <p:cNvSpPr>
            <a:spLocks noGrp="1"/>
          </p:cNvSpPr>
          <p:nvPr>
            <p:ph type="title"/>
          </p:nvPr>
        </p:nvSpPr>
        <p:spPr/>
        <p:txBody>
          <a:bodyPr>
            <a:normAutofit/>
          </a:bodyPr>
          <a:lstStyle/>
          <a:p>
            <a:r>
              <a:rPr lang="en-GB" sz="5000" dirty="0">
                <a:latin typeface="Twinkl"/>
              </a:rPr>
              <a:t>Book Club</a:t>
            </a:r>
          </a:p>
        </p:txBody>
      </p:sp>
      <p:pic>
        <p:nvPicPr>
          <p:cNvPr id="5" name="Picture 4">
            <a:extLst>
              <a:ext uri="{FF2B5EF4-FFF2-40B4-BE49-F238E27FC236}">
                <a16:creationId xmlns:a16="http://schemas.microsoft.com/office/drawing/2014/main" id="{6E956C9B-A519-32DF-E6AA-FBD7ED14ACE9}"/>
              </a:ext>
            </a:extLst>
          </p:cNvPr>
          <p:cNvPicPr>
            <a:picLocks noChangeAspect="1"/>
          </p:cNvPicPr>
          <p:nvPr/>
        </p:nvPicPr>
        <p:blipFill>
          <a:blip r:embed="rId2"/>
          <a:stretch>
            <a:fillRect/>
          </a:stretch>
        </p:blipFill>
        <p:spPr>
          <a:xfrm>
            <a:off x="2369976" y="1746646"/>
            <a:ext cx="9296400" cy="5111354"/>
          </a:xfrm>
          <a:prstGeom prst="rect">
            <a:avLst/>
          </a:prstGeom>
        </p:spPr>
      </p:pic>
      <p:pic>
        <p:nvPicPr>
          <p:cNvPr id="6" name="Picture 5">
            <a:extLst>
              <a:ext uri="{FF2B5EF4-FFF2-40B4-BE49-F238E27FC236}">
                <a16:creationId xmlns:a16="http://schemas.microsoft.com/office/drawing/2014/main" id="{D4D71440-BDF1-D432-3D7B-1692C2CE29CF}"/>
              </a:ext>
            </a:extLst>
          </p:cNvPr>
          <p:cNvPicPr>
            <a:picLocks noChangeAspect="1"/>
          </p:cNvPicPr>
          <p:nvPr/>
        </p:nvPicPr>
        <p:blipFill>
          <a:blip r:embed="rId3"/>
          <a:stretch>
            <a:fillRect/>
          </a:stretch>
        </p:blipFill>
        <p:spPr>
          <a:xfrm>
            <a:off x="400111" y="2452923"/>
            <a:ext cx="1547438" cy="1952153"/>
          </a:xfrm>
          <a:prstGeom prst="rect">
            <a:avLst/>
          </a:prstGeom>
        </p:spPr>
      </p:pic>
      <p:pic>
        <p:nvPicPr>
          <p:cNvPr id="7" name="Picture 6">
            <a:extLst>
              <a:ext uri="{FF2B5EF4-FFF2-40B4-BE49-F238E27FC236}">
                <a16:creationId xmlns:a16="http://schemas.microsoft.com/office/drawing/2014/main" id="{D0A9D184-9CE6-A0C0-BA61-44FB41F5AFDA}"/>
              </a:ext>
            </a:extLst>
          </p:cNvPr>
          <p:cNvPicPr>
            <a:picLocks noChangeAspect="1"/>
          </p:cNvPicPr>
          <p:nvPr/>
        </p:nvPicPr>
        <p:blipFill>
          <a:blip r:embed="rId4"/>
          <a:stretch>
            <a:fillRect/>
          </a:stretch>
        </p:blipFill>
        <p:spPr>
          <a:xfrm rot="21042738">
            <a:off x="751723" y="4748591"/>
            <a:ext cx="1266644" cy="1842706"/>
          </a:xfrm>
          <a:prstGeom prst="rect">
            <a:avLst/>
          </a:prstGeom>
        </p:spPr>
      </p:pic>
      <p:pic>
        <p:nvPicPr>
          <p:cNvPr id="8" name="Picture 7">
            <a:extLst>
              <a:ext uri="{FF2B5EF4-FFF2-40B4-BE49-F238E27FC236}">
                <a16:creationId xmlns:a16="http://schemas.microsoft.com/office/drawing/2014/main" id="{E44D5E59-0AD3-B70C-EF69-3DBA14E2404E}"/>
              </a:ext>
            </a:extLst>
          </p:cNvPr>
          <p:cNvPicPr>
            <a:picLocks noChangeAspect="1"/>
          </p:cNvPicPr>
          <p:nvPr/>
        </p:nvPicPr>
        <p:blipFill>
          <a:blip r:embed="rId5"/>
          <a:stretch>
            <a:fillRect/>
          </a:stretch>
        </p:blipFill>
        <p:spPr>
          <a:xfrm rot="21149913">
            <a:off x="670926" y="560886"/>
            <a:ext cx="2553245" cy="1023476"/>
          </a:xfrm>
          <a:prstGeom prst="rect">
            <a:avLst/>
          </a:prstGeom>
        </p:spPr>
      </p:pic>
      <p:pic>
        <p:nvPicPr>
          <p:cNvPr id="9" name="Picture 8">
            <a:extLst>
              <a:ext uri="{FF2B5EF4-FFF2-40B4-BE49-F238E27FC236}">
                <a16:creationId xmlns:a16="http://schemas.microsoft.com/office/drawing/2014/main" id="{38FDB23D-BD0B-291A-7B1D-6C0C4E3B654E}"/>
              </a:ext>
            </a:extLst>
          </p:cNvPr>
          <p:cNvPicPr>
            <a:picLocks noChangeAspect="1"/>
          </p:cNvPicPr>
          <p:nvPr/>
        </p:nvPicPr>
        <p:blipFill>
          <a:blip r:embed="rId6"/>
          <a:stretch>
            <a:fillRect/>
          </a:stretch>
        </p:blipFill>
        <p:spPr>
          <a:xfrm rot="422556">
            <a:off x="4313513" y="404226"/>
            <a:ext cx="2494196" cy="1010442"/>
          </a:xfrm>
          <a:prstGeom prst="rect">
            <a:avLst/>
          </a:prstGeom>
        </p:spPr>
      </p:pic>
    </p:spTree>
    <p:extLst>
      <p:ext uri="{BB962C8B-B14F-4D97-AF65-F5344CB8AC3E}">
        <p14:creationId xmlns:p14="http://schemas.microsoft.com/office/powerpoint/2010/main" val="3002915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8806" y="709782"/>
            <a:ext cx="8610600" cy="1293028"/>
          </a:xfrm>
        </p:spPr>
        <p:txBody>
          <a:bodyPr>
            <a:normAutofit/>
          </a:bodyPr>
          <a:lstStyle/>
          <a:p>
            <a:r>
              <a:rPr lang="en-GB" sz="5000" dirty="0">
                <a:latin typeface="Twinkl" panose="02000000000000000000" pitchFamily="2" charset="0"/>
              </a:rPr>
              <a:t>Reading comprehension</a:t>
            </a:r>
          </a:p>
        </p:txBody>
      </p:sp>
      <p:pic>
        <p:nvPicPr>
          <p:cNvPr id="4" name="Picture 3"/>
          <p:cNvPicPr>
            <a:picLocks noChangeAspect="1"/>
          </p:cNvPicPr>
          <p:nvPr/>
        </p:nvPicPr>
        <p:blipFill rotWithShape="1">
          <a:blip r:embed="rId3"/>
          <a:srcRect l="21817" t="14809" r="21679" b="16335"/>
          <a:stretch/>
        </p:blipFill>
        <p:spPr>
          <a:xfrm>
            <a:off x="2224585" y="1890570"/>
            <a:ext cx="7246961" cy="4967430"/>
          </a:xfrm>
          <a:prstGeom prst="rect">
            <a:avLst/>
          </a:prstGeom>
        </p:spPr>
      </p:pic>
    </p:spTree>
    <p:extLst>
      <p:ext uri="{BB962C8B-B14F-4D97-AF65-F5344CB8AC3E}">
        <p14:creationId xmlns:p14="http://schemas.microsoft.com/office/powerpoint/2010/main" val="2025555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8595" y="0"/>
            <a:ext cx="8610600" cy="1293028"/>
          </a:xfrm>
        </p:spPr>
        <p:txBody>
          <a:bodyPr>
            <a:normAutofit/>
          </a:bodyPr>
          <a:lstStyle/>
          <a:p>
            <a:r>
              <a:rPr lang="en-GB" sz="5000" dirty="0">
                <a:latin typeface="Twinkl" panose="02000000000000000000" pitchFamily="2" charset="0"/>
              </a:rPr>
              <a:t>Prediction</a:t>
            </a:r>
          </a:p>
        </p:txBody>
      </p:sp>
      <p:pic>
        <p:nvPicPr>
          <p:cNvPr id="4" name="Picture 3"/>
          <p:cNvPicPr>
            <a:picLocks noChangeAspect="1"/>
          </p:cNvPicPr>
          <p:nvPr/>
        </p:nvPicPr>
        <p:blipFill rotWithShape="1">
          <a:blip r:embed="rId3"/>
          <a:srcRect l="66509" t="28330" r="21892" b="44049"/>
          <a:stretch/>
        </p:blipFill>
        <p:spPr>
          <a:xfrm>
            <a:off x="409432" y="2593075"/>
            <a:ext cx="2649163" cy="3548418"/>
          </a:xfrm>
          <a:prstGeom prst="rect">
            <a:avLst/>
          </a:prstGeom>
        </p:spPr>
      </p:pic>
      <p:sp>
        <p:nvSpPr>
          <p:cNvPr id="6" name="Rectangle 5"/>
          <p:cNvSpPr/>
          <p:nvPr/>
        </p:nvSpPr>
        <p:spPr>
          <a:xfrm>
            <a:off x="179455" y="1512164"/>
            <a:ext cx="4107080" cy="1107996"/>
          </a:xfrm>
          <a:prstGeom prst="rect">
            <a:avLst/>
          </a:prstGeom>
        </p:spPr>
        <p:txBody>
          <a:bodyPr wrap="square">
            <a:spAutoFit/>
          </a:bodyPr>
          <a:lstStyle/>
          <a:p>
            <a:r>
              <a:rPr lang="en-US" sz="2200" i="1" dirty="0">
                <a:latin typeface="Twinkl" panose="02000000000000000000"/>
              </a:rPr>
              <a:t>An extract taken from </a:t>
            </a:r>
            <a:endParaRPr lang="en-GB" sz="2200" dirty="0">
              <a:latin typeface="Twinkl" panose="02000000000000000000"/>
            </a:endParaRPr>
          </a:p>
          <a:p>
            <a:r>
              <a:rPr lang="en-GB" sz="2200" dirty="0">
                <a:latin typeface="Twinkl" panose="02000000000000000000"/>
              </a:rPr>
              <a:t>Horrid Henry and the Football Fiend, by Francesca Simon </a:t>
            </a:r>
            <a:endParaRPr lang="en-GB" sz="2200" i="1" dirty="0">
              <a:latin typeface="Twinkl" panose="02000000000000000000"/>
            </a:endParaRPr>
          </a:p>
        </p:txBody>
      </p:sp>
      <p:pic>
        <p:nvPicPr>
          <p:cNvPr id="7" name="Picture 6">
            <a:extLst>
              <a:ext uri="{FF2B5EF4-FFF2-40B4-BE49-F238E27FC236}">
                <a16:creationId xmlns:a16="http://schemas.microsoft.com/office/drawing/2014/main" id="{7B082FF1-FEDE-DB8D-80DA-0E23A22BA314}"/>
              </a:ext>
            </a:extLst>
          </p:cNvPr>
          <p:cNvPicPr>
            <a:picLocks noChangeAspect="1"/>
          </p:cNvPicPr>
          <p:nvPr/>
        </p:nvPicPr>
        <p:blipFill>
          <a:blip r:embed="rId4"/>
          <a:stretch>
            <a:fillRect/>
          </a:stretch>
        </p:blipFill>
        <p:spPr>
          <a:xfrm>
            <a:off x="3850773" y="4560929"/>
            <a:ext cx="7545806" cy="1569813"/>
          </a:xfrm>
          <a:prstGeom prst="rect">
            <a:avLst/>
          </a:prstGeom>
        </p:spPr>
      </p:pic>
      <p:pic>
        <p:nvPicPr>
          <p:cNvPr id="9" name="Picture 8">
            <a:extLst>
              <a:ext uri="{FF2B5EF4-FFF2-40B4-BE49-F238E27FC236}">
                <a16:creationId xmlns:a16="http://schemas.microsoft.com/office/drawing/2014/main" id="{D0626BC4-A2C7-6F87-0638-ED6BEB55C0CB}"/>
              </a:ext>
            </a:extLst>
          </p:cNvPr>
          <p:cNvPicPr>
            <a:picLocks noChangeAspect="1"/>
          </p:cNvPicPr>
          <p:nvPr/>
        </p:nvPicPr>
        <p:blipFill>
          <a:blip r:embed="rId5"/>
          <a:stretch>
            <a:fillRect/>
          </a:stretch>
        </p:blipFill>
        <p:spPr>
          <a:xfrm>
            <a:off x="3850773" y="1512164"/>
            <a:ext cx="8341227" cy="2725677"/>
          </a:xfrm>
          <a:prstGeom prst="rect">
            <a:avLst/>
          </a:prstGeom>
        </p:spPr>
      </p:pic>
      <p:sp>
        <p:nvSpPr>
          <p:cNvPr id="10" name="TextBox 9">
            <a:extLst>
              <a:ext uri="{FF2B5EF4-FFF2-40B4-BE49-F238E27FC236}">
                <a16:creationId xmlns:a16="http://schemas.microsoft.com/office/drawing/2014/main" id="{47BDA9D9-D028-081A-2D65-63406B51E5E5}"/>
              </a:ext>
            </a:extLst>
          </p:cNvPr>
          <p:cNvSpPr txBox="1"/>
          <p:nvPr/>
        </p:nvSpPr>
        <p:spPr>
          <a:xfrm>
            <a:off x="3850773" y="4142299"/>
            <a:ext cx="505267" cy="477054"/>
          </a:xfrm>
          <a:prstGeom prst="rect">
            <a:avLst/>
          </a:prstGeom>
          <a:noFill/>
        </p:spPr>
        <p:txBody>
          <a:bodyPr wrap="none" rtlCol="0">
            <a:spAutoFit/>
          </a:bodyPr>
          <a:lstStyle/>
          <a:p>
            <a:r>
              <a:rPr lang="en-GB" sz="2500" dirty="0"/>
              <a:t>…</a:t>
            </a:r>
          </a:p>
        </p:txBody>
      </p:sp>
    </p:spTree>
    <p:extLst>
      <p:ext uri="{BB962C8B-B14F-4D97-AF65-F5344CB8AC3E}">
        <p14:creationId xmlns:p14="http://schemas.microsoft.com/office/powerpoint/2010/main" val="1676076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7777" y="726841"/>
            <a:ext cx="8610600" cy="1293028"/>
          </a:xfrm>
        </p:spPr>
        <p:txBody>
          <a:bodyPr>
            <a:normAutofit/>
          </a:bodyPr>
          <a:lstStyle/>
          <a:p>
            <a:r>
              <a:rPr lang="en-GB" sz="5000" dirty="0">
                <a:latin typeface="Twinkl" panose="02000000000000000000" pitchFamily="2" charset="0"/>
              </a:rPr>
              <a:t>Prediction</a:t>
            </a:r>
          </a:p>
        </p:txBody>
      </p:sp>
      <p:pic>
        <p:nvPicPr>
          <p:cNvPr id="4" name="Picture 3"/>
          <p:cNvPicPr>
            <a:picLocks noChangeAspect="1"/>
          </p:cNvPicPr>
          <p:nvPr/>
        </p:nvPicPr>
        <p:blipFill rotWithShape="1">
          <a:blip r:embed="rId3"/>
          <a:srcRect l="66509" t="28330" r="21892" b="44049"/>
          <a:stretch/>
        </p:blipFill>
        <p:spPr>
          <a:xfrm>
            <a:off x="723331" y="2019869"/>
            <a:ext cx="2649163" cy="3548418"/>
          </a:xfrm>
          <a:prstGeom prst="rect">
            <a:avLst/>
          </a:prstGeom>
        </p:spPr>
      </p:pic>
      <p:sp>
        <p:nvSpPr>
          <p:cNvPr id="8" name="Rectangle 7"/>
          <p:cNvSpPr/>
          <p:nvPr/>
        </p:nvSpPr>
        <p:spPr>
          <a:xfrm>
            <a:off x="3797282" y="4361078"/>
            <a:ext cx="7010400" cy="477054"/>
          </a:xfrm>
          <a:prstGeom prst="rect">
            <a:avLst/>
          </a:prstGeom>
        </p:spPr>
        <p:txBody>
          <a:bodyPr wrap="square">
            <a:spAutoFit/>
          </a:bodyPr>
          <a:lstStyle/>
          <a:p>
            <a:r>
              <a:rPr lang="en-US" sz="2500" dirty="0">
                <a:solidFill>
                  <a:srgbClr val="00B0F0"/>
                </a:solidFill>
                <a:latin typeface="Twinkl" panose="02000000000000000000" pitchFamily="2" charset="0"/>
              </a:rPr>
              <a:t>Answer: Yes</a:t>
            </a:r>
          </a:p>
        </p:txBody>
      </p:sp>
      <p:pic>
        <p:nvPicPr>
          <p:cNvPr id="6" name="Picture 5">
            <a:extLst>
              <a:ext uri="{FF2B5EF4-FFF2-40B4-BE49-F238E27FC236}">
                <a16:creationId xmlns:a16="http://schemas.microsoft.com/office/drawing/2014/main" id="{B0ED0B76-5E08-0191-1A77-BB0BD2E1BA59}"/>
              </a:ext>
            </a:extLst>
          </p:cNvPr>
          <p:cNvPicPr>
            <a:picLocks noChangeAspect="1"/>
          </p:cNvPicPr>
          <p:nvPr/>
        </p:nvPicPr>
        <p:blipFill>
          <a:blip r:embed="rId4"/>
          <a:stretch>
            <a:fillRect/>
          </a:stretch>
        </p:blipFill>
        <p:spPr>
          <a:xfrm>
            <a:off x="3671355" y="1968500"/>
            <a:ext cx="7808160" cy="1904243"/>
          </a:xfrm>
          <a:prstGeom prst="rect">
            <a:avLst/>
          </a:prstGeom>
        </p:spPr>
      </p:pic>
      <p:pic>
        <p:nvPicPr>
          <p:cNvPr id="9" name="Picture 8">
            <a:extLst>
              <a:ext uri="{FF2B5EF4-FFF2-40B4-BE49-F238E27FC236}">
                <a16:creationId xmlns:a16="http://schemas.microsoft.com/office/drawing/2014/main" id="{8AE032D0-523B-940C-8674-DC02236E068D}"/>
              </a:ext>
            </a:extLst>
          </p:cNvPr>
          <p:cNvPicPr>
            <a:picLocks noChangeAspect="1"/>
          </p:cNvPicPr>
          <p:nvPr/>
        </p:nvPicPr>
        <p:blipFill>
          <a:blip r:embed="rId5"/>
          <a:stretch>
            <a:fillRect/>
          </a:stretch>
        </p:blipFill>
        <p:spPr>
          <a:xfrm>
            <a:off x="3667607" y="4838132"/>
            <a:ext cx="8024911" cy="1189677"/>
          </a:xfrm>
          <a:prstGeom prst="rect">
            <a:avLst/>
          </a:prstGeom>
        </p:spPr>
      </p:pic>
    </p:spTree>
    <p:extLst>
      <p:ext uri="{BB962C8B-B14F-4D97-AF65-F5344CB8AC3E}">
        <p14:creationId xmlns:p14="http://schemas.microsoft.com/office/powerpoint/2010/main" val="123085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Word meaning</a:t>
            </a:r>
          </a:p>
        </p:txBody>
      </p:sp>
      <p:pic>
        <p:nvPicPr>
          <p:cNvPr id="4" name="Picture 3"/>
          <p:cNvPicPr>
            <a:picLocks noChangeAspect="1"/>
          </p:cNvPicPr>
          <p:nvPr/>
        </p:nvPicPr>
        <p:blipFill rotWithShape="1">
          <a:blip r:embed="rId3"/>
          <a:srcRect l="22454" t="28709" r="66053" b="44239"/>
          <a:stretch/>
        </p:blipFill>
        <p:spPr>
          <a:xfrm>
            <a:off x="600501" y="2702256"/>
            <a:ext cx="2661313" cy="3523776"/>
          </a:xfrm>
          <a:prstGeom prst="rect">
            <a:avLst/>
          </a:prstGeom>
        </p:spPr>
      </p:pic>
      <p:sp>
        <p:nvSpPr>
          <p:cNvPr id="5" name="Rectangle 4"/>
          <p:cNvSpPr/>
          <p:nvPr/>
        </p:nvSpPr>
        <p:spPr>
          <a:xfrm>
            <a:off x="4622584" y="1948941"/>
            <a:ext cx="6796732" cy="430887"/>
          </a:xfrm>
          <a:prstGeom prst="rect">
            <a:avLst/>
          </a:prstGeom>
        </p:spPr>
        <p:txBody>
          <a:bodyPr wrap="none">
            <a:spAutoFit/>
          </a:bodyPr>
          <a:lstStyle/>
          <a:p>
            <a:r>
              <a:rPr lang="en-US" sz="2200" i="1" dirty="0">
                <a:latin typeface="Twinkl" panose="02000000000000000000" pitchFamily="2" charset="0"/>
              </a:rPr>
              <a:t>Extract taken from ‘Night Comes Too Soon’ by James Berry</a:t>
            </a:r>
            <a:endParaRPr lang="en-GB" sz="2200" i="1" dirty="0">
              <a:latin typeface="Twinkl" panose="02000000000000000000" pitchFamily="2" charset="0"/>
            </a:endParaRPr>
          </a:p>
        </p:txBody>
      </p:sp>
      <p:sp>
        <p:nvSpPr>
          <p:cNvPr id="9" name="TextBox 8"/>
          <p:cNvSpPr txBox="1"/>
          <p:nvPr/>
        </p:nvSpPr>
        <p:spPr>
          <a:xfrm>
            <a:off x="4622584" y="4860969"/>
            <a:ext cx="7295908" cy="861774"/>
          </a:xfrm>
          <a:prstGeom prst="rect">
            <a:avLst/>
          </a:prstGeom>
          <a:noFill/>
        </p:spPr>
        <p:txBody>
          <a:bodyPr wrap="none" rtlCol="0">
            <a:spAutoFit/>
          </a:bodyPr>
          <a:lstStyle/>
          <a:p>
            <a:r>
              <a:rPr lang="en-GB" sz="2500" dirty="0">
                <a:solidFill>
                  <a:srgbClr val="A50021"/>
                </a:solidFill>
                <a:latin typeface="Twinkl" panose="02000000000000000000" pitchFamily="2" charset="0"/>
              </a:rPr>
              <a:t>Question: Look at the first verse. </a:t>
            </a:r>
          </a:p>
          <a:p>
            <a:r>
              <a:rPr lang="en-GB" sz="2500" dirty="0">
                <a:solidFill>
                  <a:srgbClr val="A50021"/>
                </a:solidFill>
                <a:latin typeface="Twinkl" panose="02000000000000000000" pitchFamily="2" charset="0"/>
              </a:rPr>
              <a:t>Find and copy </a:t>
            </a:r>
            <a:r>
              <a:rPr lang="en-GB" sz="2500" b="1" u="sng" dirty="0">
                <a:solidFill>
                  <a:srgbClr val="A50021"/>
                </a:solidFill>
                <a:latin typeface="Twinkl" panose="02000000000000000000" pitchFamily="2" charset="0"/>
              </a:rPr>
              <a:t>one word </a:t>
            </a:r>
            <a:r>
              <a:rPr lang="en-GB" sz="2500" dirty="0">
                <a:solidFill>
                  <a:srgbClr val="A50021"/>
                </a:solidFill>
                <a:latin typeface="Twinkl" panose="02000000000000000000" pitchFamily="2" charset="0"/>
              </a:rPr>
              <a:t>that means the light is fading?</a:t>
            </a:r>
          </a:p>
        </p:txBody>
      </p:sp>
      <p:sp>
        <p:nvSpPr>
          <p:cNvPr id="10" name="TextBox 9"/>
          <p:cNvSpPr txBox="1"/>
          <p:nvPr/>
        </p:nvSpPr>
        <p:spPr>
          <a:xfrm>
            <a:off x="5989144" y="5866736"/>
            <a:ext cx="2919838" cy="477054"/>
          </a:xfrm>
          <a:prstGeom prst="rect">
            <a:avLst/>
          </a:prstGeom>
          <a:noFill/>
        </p:spPr>
        <p:txBody>
          <a:bodyPr wrap="none" rtlCol="0">
            <a:spAutoFit/>
          </a:bodyPr>
          <a:lstStyle/>
          <a:p>
            <a:r>
              <a:rPr lang="en-GB" sz="2500" dirty="0">
                <a:solidFill>
                  <a:schemeClr val="bg1">
                    <a:lumMod val="65000"/>
                  </a:schemeClr>
                </a:solidFill>
                <a:latin typeface="Twinkl Cursive Unlooped" panose="02000000000000000000" pitchFamily="2" charset="0"/>
              </a:rPr>
              <a:t>Answer: paled / dusk</a:t>
            </a:r>
          </a:p>
        </p:txBody>
      </p:sp>
      <p:pic>
        <p:nvPicPr>
          <p:cNvPr id="11" name="Picture 10">
            <a:extLst>
              <a:ext uri="{FF2B5EF4-FFF2-40B4-BE49-F238E27FC236}">
                <a16:creationId xmlns:a16="http://schemas.microsoft.com/office/drawing/2014/main" id="{C889A747-8925-29E5-494D-5C5D4F902A4E}"/>
              </a:ext>
            </a:extLst>
          </p:cNvPr>
          <p:cNvPicPr>
            <a:picLocks noChangeAspect="1"/>
          </p:cNvPicPr>
          <p:nvPr/>
        </p:nvPicPr>
        <p:blipFill>
          <a:blip r:embed="rId4"/>
          <a:stretch>
            <a:fillRect/>
          </a:stretch>
        </p:blipFill>
        <p:spPr>
          <a:xfrm>
            <a:off x="4622584" y="2487246"/>
            <a:ext cx="4793096" cy="2373723"/>
          </a:xfrm>
          <a:prstGeom prst="rect">
            <a:avLst/>
          </a:prstGeom>
        </p:spPr>
      </p:pic>
    </p:spTree>
    <p:extLst>
      <p:ext uri="{BB962C8B-B14F-4D97-AF65-F5344CB8AC3E}">
        <p14:creationId xmlns:p14="http://schemas.microsoft.com/office/powerpoint/2010/main" val="401402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66B90-658B-0428-E09C-303B810757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DA41C8-FC22-364A-57EA-AF7DAD06D058}"/>
              </a:ext>
            </a:extLst>
          </p:cNvPr>
          <p:cNvSpPr>
            <a:spLocks noGrp="1"/>
          </p:cNvSpPr>
          <p:nvPr>
            <p:ph type="title"/>
          </p:nvPr>
        </p:nvSpPr>
        <p:spPr>
          <a:xfrm>
            <a:off x="2869843" y="348504"/>
            <a:ext cx="8610600" cy="1293028"/>
          </a:xfrm>
        </p:spPr>
        <p:txBody>
          <a:bodyPr>
            <a:normAutofit/>
          </a:bodyPr>
          <a:lstStyle/>
          <a:p>
            <a:r>
              <a:rPr lang="en-GB" sz="5000" dirty="0">
                <a:latin typeface="Twinkl" panose="02000000000000000000" pitchFamily="2" charset="0"/>
              </a:rPr>
              <a:t>Retrieval</a:t>
            </a:r>
          </a:p>
        </p:txBody>
      </p:sp>
      <p:pic>
        <p:nvPicPr>
          <p:cNvPr id="4" name="Picture 3">
            <a:extLst>
              <a:ext uri="{FF2B5EF4-FFF2-40B4-BE49-F238E27FC236}">
                <a16:creationId xmlns:a16="http://schemas.microsoft.com/office/drawing/2014/main" id="{77B32989-46B7-14BE-F812-F9E341F64FBD}"/>
              </a:ext>
            </a:extLst>
          </p:cNvPr>
          <p:cNvPicPr>
            <a:picLocks noChangeAspect="1"/>
          </p:cNvPicPr>
          <p:nvPr/>
        </p:nvPicPr>
        <p:blipFill rotWithShape="1">
          <a:blip r:embed="rId3"/>
          <a:srcRect l="33734" t="27952" r="55519" b="44428"/>
          <a:stretch/>
        </p:blipFill>
        <p:spPr>
          <a:xfrm>
            <a:off x="726166" y="2104688"/>
            <a:ext cx="2581701" cy="3731963"/>
          </a:xfrm>
          <a:prstGeom prst="rect">
            <a:avLst/>
          </a:prstGeom>
        </p:spPr>
      </p:pic>
      <p:sp>
        <p:nvSpPr>
          <p:cNvPr id="5" name="Rectangle 4">
            <a:extLst>
              <a:ext uri="{FF2B5EF4-FFF2-40B4-BE49-F238E27FC236}">
                <a16:creationId xmlns:a16="http://schemas.microsoft.com/office/drawing/2014/main" id="{920A12AF-556E-BBAA-DF1B-50E5E8017E16}"/>
              </a:ext>
            </a:extLst>
          </p:cNvPr>
          <p:cNvSpPr/>
          <p:nvPr/>
        </p:nvSpPr>
        <p:spPr>
          <a:xfrm>
            <a:off x="3745892" y="1368128"/>
            <a:ext cx="8610600" cy="861774"/>
          </a:xfrm>
          <a:prstGeom prst="rect">
            <a:avLst/>
          </a:prstGeom>
        </p:spPr>
        <p:txBody>
          <a:bodyPr wrap="square">
            <a:spAutoFit/>
          </a:bodyPr>
          <a:lstStyle/>
          <a:p>
            <a:r>
              <a:rPr lang="en-US" sz="2500" i="1" dirty="0">
                <a:latin typeface="Twinkl" panose="02000000000000000000"/>
              </a:rPr>
              <a:t>An extract taken from ‘</a:t>
            </a:r>
            <a:r>
              <a:rPr lang="en-GB" sz="2500" dirty="0">
                <a:latin typeface="Twinkl" panose="02000000000000000000"/>
              </a:rPr>
              <a:t>The Time-Travelling Cat and the Roman Eagle,</a:t>
            </a:r>
            <a:r>
              <a:rPr lang="en-US" sz="2500" i="1" dirty="0">
                <a:latin typeface="Twinkl" panose="02000000000000000000"/>
              </a:rPr>
              <a:t>’ by Julia </a:t>
            </a:r>
            <a:r>
              <a:rPr lang="en-GB" sz="2500" dirty="0">
                <a:latin typeface="Twinkl" panose="02000000000000000000"/>
              </a:rPr>
              <a:t>Jarman </a:t>
            </a:r>
            <a:endParaRPr lang="en-GB" sz="2500" i="1" dirty="0">
              <a:latin typeface="Twinkl" panose="02000000000000000000"/>
            </a:endParaRPr>
          </a:p>
        </p:txBody>
      </p:sp>
      <p:pic>
        <p:nvPicPr>
          <p:cNvPr id="11" name="Picture 10">
            <a:extLst>
              <a:ext uri="{FF2B5EF4-FFF2-40B4-BE49-F238E27FC236}">
                <a16:creationId xmlns:a16="http://schemas.microsoft.com/office/drawing/2014/main" id="{BCF42A80-AAB2-D5EF-B688-1365432904A6}"/>
              </a:ext>
            </a:extLst>
          </p:cNvPr>
          <p:cNvPicPr>
            <a:picLocks noChangeAspect="1"/>
          </p:cNvPicPr>
          <p:nvPr/>
        </p:nvPicPr>
        <p:blipFill>
          <a:blip r:embed="rId4"/>
          <a:stretch>
            <a:fillRect/>
          </a:stretch>
        </p:blipFill>
        <p:spPr>
          <a:xfrm>
            <a:off x="3896315" y="2509728"/>
            <a:ext cx="7694671" cy="3906074"/>
          </a:xfrm>
          <a:prstGeom prst="rect">
            <a:avLst/>
          </a:prstGeom>
        </p:spPr>
      </p:pic>
    </p:spTree>
    <p:extLst>
      <p:ext uri="{BB962C8B-B14F-4D97-AF65-F5344CB8AC3E}">
        <p14:creationId xmlns:p14="http://schemas.microsoft.com/office/powerpoint/2010/main" val="158984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058D9-0805-F91C-111E-94033F58CC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5E71B0-1CE2-5D06-C0C8-0396E35CDF79}"/>
              </a:ext>
            </a:extLst>
          </p:cNvPr>
          <p:cNvSpPr>
            <a:spLocks noGrp="1"/>
          </p:cNvSpPr>
          <p:nvPr>
            <p:ph type="title"/>
          </p:nvPr>
        </p:nvSpPr>
        <p:spPr>
          <a:xfrm>
            <a:off x="2869843" y="348504"/>
            <a:ext cx="8610600" cy="1293028"/>
          </a:xfrm>
        </p:spPr>
        <p:txBody>
          <a:bodyPr>
            <a:normAutofit/>
          </a:bodyPr>
          <a:lstStyle/>
          <a:p>
            <a:r>
              <a:rPr lang="en-GB" sz="5000" dirty="0">
                <a:latin typeface="Twinkl" panose="02000000000000000000" pitchFamily="2" charset="0"/>
              </a:rPr>
              <a:t>Retrieval</a:t>
            </a:r>
          </a:p>
        </p:txBody>
      </p:sp>
      <p:pic>
        <p:nvPicPr>
          <p:cNvPr id="4" name="Picture 3">
            <a:extLst>
              <a:ext uri="{FF2B5EF4-FFF2-40B4-BE49-F238E27FC236}">
                <a16:creationId xmlns:a16="http://schemas.microsoft.com/office/drawing/2014/main" id="{604A6E7B-1AD7-9D80-AE39-EF12EC29C26C}"/>
              </a:ext>
            </a:extLst>
          </p:cNvPr>
          <p:cNvPicPr>
            <a:picLocks noChangeAspect="1"/>
          </p:cNvPicPr>
          <p:nvPr/>
        </p:nvPicPr>
        <p:blipFill rotWithShape="1">
          <a:blip r:embed="rId3"/>
          <a:srcRect l="33734" t="27952" r="55519" b="44428"/>
          <a:stretch/>
        </p:blipFill>
        <p:spPr>
          <a:xfrm>
            <a:off x="726166" y="2104688"/>
            <a:ext cx="2581701" cy="3731963"/>
          </a:xfrm>
          <a:prstGeom prst="rect">
            <a:avLst/>
          </a:prstGeom>
        </p:spPr>
      </p:pic>
      <p:sp>
        <p:nvSpPr>
          <p:cNvPr id="5" name="Rectangle 4">
            <a:extLst>
              <a:ext uri="{FF2B5EF4-FFF2-40B4-BE49-F238E27FC236}">
                <a16:creationId xmlns:a16="http://schemas.microsoft.com/office/drawing/2014/main" id="{15B675DC-96B3-5BEF-EE5B-01E6DFF3B294}"/>
              </a:ext>
            </a:extLst>
          </p:cNvPr>
          <p:cNvSpPr/>
          <p:nvPr/>
        </p:nvSpPr>
        <p:spPr>
          <a:xfrm>
            <a:off x="3745892" y="1368128"/>
            <a:ext cx="8610600" cy="861774"/>
          </a:xfrm>
          <a:prstGeom prst="rect">
            <a:avLst/>
          </a:prstGeom>
        </p:spPr>
        <p:txBody>
          <a:bodyPr wrap="square">
            <a:spAutoFit/>
          </a:bodyPr>
          <a:lstStyle/>
          <a:p>
            <a:r>
              <a:rPr lang="en-US" sz="2500" i="1" dirty="0">
                <a:latin typeface="Twinkl" panose="02000000000000000000"/>
              </a:rPr>
              <a:t>An extract taken from ‘</a:t>
            </a:r>
            <a:r>
              <a:rPr lang="en-GB" sz="2500" dirty="0">
                <a:latin typeface="Twinkl" panose="02000000000000000000"/>
              </a:rPr>
              <a:t>The Time-Travelling Cat and the Roman Eagle,</a:t>
            </a:r>
            <a:r>
              <a:rPr lang="en-US" sz="2500" i="1" dirty="0">
                <a:latin typeface="Twinkl" panose="02000000000000000000"/>
              </a:rPr>
              <a:t>’ by Julia </a:t>
            </a:r>
            <a:r>
              <a:rPr lang="en-GB" sz="2500" dirty="0">
                <a:latin typeface="Twinkl" panose="02000000000000000000"/>
              </a:rPr>
              <a:t>Jarman </a:t>
            </a:r>
            <a:endParaRPr lang="en-GB" sz="2500" i="1" dirty="0">
              <a:latin typeface="Twinkl" panose="02000000000000000000"/>
            </a:endParaRPr>
          </a:p>
        </p:txBody>
      </p:sp>
      <p:pic>
        <p:nvPicPr>
          <p:cNvPr id="8" name="Picture 7">
            <a:extLst>
              <a:ext uri="{FF2B5EF4-FFF2-40B4-BE49-F238E27FC236}">
                <a16:creationId xmlns:a16="http://schemas.microsoft.com/office/drawing/2014/main" id="{7F661A0D-DB5C-7ABB-243D-DBEF031AB31B}"/>
              </a:ext>
            </a:extLst>
          </p:cNvPr>
          <p:cNvPicPr>
            <a:picLocks noChangeAspect="1"/>
          </p:cNvPicPr>
          <p:nvPr/>
        </p:nvPicPr>
        <p:blipFill>
          <a:blip r:embed="rId4"/>
          <a:stretch>
            <a:fillRect/>
          </a:stretch>
        </p:blipFill>
        <p:spPr>
          <a:xfrm>
            <a:off x="3786139" y="2446549"/>
            <a:ext cx="6992295" cy="3611768"/>
          </a:xfrm>
          <a:prstGeom prst="rect">
            <a:avLst/>
          </a:prstGeom>
        </p:spPr>
      </p:pic>
    </p:spTree>
    <p:extLst>
      <p:ext uri="{BB962C8B-B14F-4D97-AF65-F5344CB8AC3E}">
        <p14:creationId xmlns:p14="http://schemas.microsoft.com/office/powerpoint/2010/main" val="2287044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0A1FE-C9AE-E2B3-4B06-4179C75C4A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94897D-0103-2930-60C2-37B163A37188}"/>
              </a:ext>
            </a:extLst>
          </p:cNvPr>
          <p:cNvSpPr>
            <a:spLocks noGrp="1"/>
          </p:cNvSpPr>
          <p:nvPr>
            <p:ph type="title"/>
          </p:nvPr>
        </p:nvSpPr>
        <p:spPr>
          <a:xfrm>
            <a:off x="2869843" y="348504"/>
            <a:ext cx="8610600" cy="1293028"/>
          </a:xfrm>
        </p:spPr>
        <p:txBody>
          <a:bodyPr>
            <a:normAutofit/>
          </a:bodyPr>
          <a:lstStyle/>
          <a:p>
            <a:r>
              <a:rPr lang="en-GB" sz="5000" dirty="0">
                <a:latin typeface="Twinkl" panose="02000000000000000000" pitchFamily="2" charset="0"/>
              </a:rPr>
              <a:t>Retrieval</a:t>
            </a:r>
          </a:p>
        </p:txBody>
      </p:sp>
      <p:pic>
        <p:nvPicPr>
          <p:cNvPr id="4" name="Picture 3">
            <a:extLst>
              <a:ext uri="{FF2B5EF4-FFF2-40B4-BE49-F238E27FC236}">
                <a16:creationId xmlns:a16="http://schemas.microsoft.com/office/drawing/2014/main" id="{2ED631D2-96B5-B0C6-D7C6-FB95FDB3D894}"/>
              </a:ext>
            </a:extLst>
          </p:cNvPr>
          <p:cNvPicPr>
            <a:picLocks noChangeAspect="1"/>
          </p:cNvPicPr>
          <p:nvPr/>
        </p:nvPicPr>
        <p:blipFill rotWithShape="1">
          <a:blip r:embed="rId3"/>
          <a:srcRect l="33734" t="27952" r="55519" b="44428"/>
          <a:stretch/>
        </p:blipFill>
        <p:spPr>
          <a:xfrm>
            <a:off x="726166" y="2104688"/>
            <a:ext cx="2581701" cy="3731963"/>
          </a:xfrm>
          <a:prstGeom prst="rect">
            <a:avLst/>
          </a:prstGeom>
        </p:spPr>
      </p:pic>
      <p:sp>
        <p:nvSpPr>
          <p:cNvPr id="5" name="Rectangle 4">
            <a:extLst>
              <a:ext uri="{FF2B5EF4-FFF2-40B4-BE49-F238E27FC236}">
                <a16:creationId xmlns:a16="http://schemas.microsoft.com/office/drawing/2014/main" id="{F98F9ECA-215B-D934-57B3-604AE55E8298}"/>
              </a:ext>
            </a:extLst>
          </p:cNvPr>
          <p:cNvSpPr/>
          <p:nvPr/>
        </p:nvSpPr>
        <p:spPr>
          <a:xfrm>
            <a:off x="3745892" y="1368128"/>
            <a:ext cx="8610600" cy="861774"/>
          </a:xfrm>
          <a:prstGeom prst="rect">
            <a:avLst/>
          </a:prstGeom>
        </p:spPr>
        <p:txBody>
          <a:bodyPr wrap="square">
            <a:spAutoFit/>
          </a:bodyPr>
          <a:lstStyle/>
          <a:p>
            <a:r>
              <a:rPr lang="en-US" sz="2500" i="1" dirty="0">
                <a:latin typeface="Twinkl" panose="02000000000000000000"/>
              </a:rPr>
              <a:t>An extract taken from ‘</a:t>
            </a:r>
            <a:r>
              <a:rPr lang="en-GB" sz="2500" dirty="0">
                <a:latin typeface="Twinkl" panose="02000000000000000000"/>
              </a:rPr>
              <a:t>The Time-Travelling Cat and the Roman Eagle,</a:t>
            </a:r>
            <a:r>
              <a:rPr lang="en-US" sz="2500" i="1" dirty="0">
                <a:latin typeface="Twinkl" panose="02000000000000000000"/>
              </a:rPr>
              <a:t>’ by Julia </a:t>
            </a:r>
            <a:r>
              <a:rPr lang="en-GB" sz="2500" dirty="0">
                <a:latin typeface="Twinkl" panose="02000000000000000000"/>
              </a:rPr>
              <a:t>Jarman </a:t>
            </a:r>
            <a:endParaRPr lang="en-GB" sz="2500" i="1" dirty="0">
              <a:latin typeface="Twinkl" panose="02000000000000000000"/>
            </a:endParaRPr>
          </a:p>
        </p:txBody>
      </p:sp>
      <p:pic>
        <p:nvPicPr>
          <p:cNvPr id="6" name="Picture 5">
            <a:extLst>
              <a:ext uri="{FF2B5EF4-FFF2-40B4-BE49-F238E27FC236}">
                <a16:creationId xmlns:a16="http://schemas.microsoft.com/office/drawing/2014/main" id="{7940957C-2243-F823-0688-BBFA2553B738}"/>
              </a:ext>
            </a:extLst>
          </p:cNvPr>
          <p:cNvPicPr>
            <a:picLocks noChangeAspect="1"/>
          </p:cNvPicPr>
          <p:nvPr/>
        </p:nvPicPr>
        <p:blipFill>
          <a:blip r:embed="rId4"/>
          <a:stretch>
            <a:fillRect/>
          </a:stretch>
        </p:blipFill>
        <p:spPr>
          <a:xfrm>
            <a:off x="3745892" y="2558812"/>
            <a:ext cx="6856863" cy="3950684"/>
          </a:xfrm>
          <a:prstGeom prst="rect">
            <a:avLst/>
          </a:prstGeom>
        </p:spPr>
      </p:pic>
    </p:spTree>
    <p:extLst>
      <p:ext uri="{BB962C8B-B14F-4D97-AF65-F5344CB8AC3E}">
        <p14:creationId xmlns:p14="http://schemas.microsoft.com/office/powerpoint/2010/main" val="3534472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Summarising</a:t>
            </a:r>
          </a:p>
        </p:txBody>
      </p:sp>
      <p:pic>
        <p:nvPicPr>
          <p:cNvPr id="4" name="Picture 3"/>
          <p:cNvPicPr>
            <a:picLocks noChangeAspect="1"/>
          </p:cNvPicPr>
          <p:nvPr/>
        </p:nvPicPr>
        <p:blipFill rotWithShape="1">
          <a:blip r:embed="rId3"/>
          <a:srcRect l="44588" t="28898" r="44239" b="44428"/>
          <a:stretch/>
        </p:blipFill>
        <p:spPr>
          <a:xfrm>
            <a:off x="247934" y="2333766"/>
            <a:ext cx="2647666" cy="3555434"/>
          </a:xfrm>
          <a:prstGeom prst="rect">
            <a:avLst/>
          </a:prstGeom>
        </p:spPr>
      </p:pic>
      <p:sp>
        <p:nvSpPr>
          <p:cNvPr id="7" name="Rectangle 6"/>
          <p:cNvSpPr/>
          <p:nvPr/>
        </p:nvSpPr>
        <p:spPr>
          <a:xfrm>
            <a:off x="2895600" y="1902879"/>
            <a:ext cx="7527245" cy="430887"/>
          </a:xfrm>
          <a:prstGeom prst="rect">
            <a:avLst/>
          </a:prstGeom>
        </p:spPr>
        <p:txBody>
          <a:bodyPr wrap="square">
            <a:spAutoFit/>
          </a:bodyPr>
          <a:lstStyle/>
          <a:p>
            <a:r>
              <a:rPr lang="en-US" sz="2200" i="1" dirty="0">
                <a:latin typeface="Twinkl" panose="02000000000000000000"/>
              </a:rPr>
              <a:t>An extract taken from </a:t>
            </a:r>
            <a:r>
              <a:rPr lang="en-GB" sz="2200" dirty="0">
                <a:latin typeface="Twinkl" panose="02000000000000000000"/>
              </a:rPr>
              <a:t>Life in Tudor Britain, by Anita Ganeri </a:t>
            </a:r>
            <a:endParaRPr lang="en-GB" sz="2200" i="1" dirty="0">
              <a:latin typeface="Twinkl" panose="02000000000000000000"/>
            </a:endParaRPr>
          </a:p>
        </p:txBody>
      </p:sp>
      <p:pic>
        <p:nvPicPr>
          <p:cNvPr id="9" name="Picture 8">
            <a:extLst>
              <a:ext uri="{FF2B5EF4-FFF2-40B4-BE49-F238E27FC236}">
                <a16:creationId xmlns:a16="http://schemas.microsoft.com/office/drawing/2014/main" id="{3354993D-779F-8748-4463-812C8B769DAA}"/>
              </a:ext>
            </a:extLst>
          </p:cNvPr>
          <p:cNvPicPr>
            <a:picLocks noChangeAspect="1"/>
          </p:cNvPicPr>
          <p:nvPr/>
        </p:nvPicPr>
        <p:blipFill>
          <a:blip r:embed="rId4"/>
          <a:stretch>
            <a:fillRect/>
          </a:stretch>
        </p:blipFill>
        <p:spPr>
          <a:xfrm>
            <a:off x="2744473" y="2401431"/>
            <a:ext cx="9393045" cy="1434052"/>
          </a:xfrm>
          <a:prstGeom prst="rect">
            <a:avLst/>
          </a:prstGeom>
        </p:spPr>
      </p:pic>
      <p:sp>
        <p:nvSpPr>
          <p:cNvPr id="11" name="TextBox 10">
            <a:extLst>
              <a:ext uri="{FF2B5EF4-FFF2-40B4-BE49-F238E27FC236}">
                <a16:creationId xmlns:a16="http://schemas.microsoft.com/office/drawing/2014/main" id="{C414F937-6F80-01CB-6F37-DA3270BF1594}"/>
              </a:ext>
            </a:extLst>
          </p:cNvPr>
          <p:cNvSpPr txBox="1"/>
          <p:nvPr/>
        </p:nvSpPr>
        <p:spPr>
          <a:xfrm>
            <a:off x="2895600" y="4111483"/>
            <a:ext cx="7797702" cy="1631216"/>
          </a:xfrm>
          <a:prstGeom prst="rect">
            <a:avLst/>
          </a:prstGeom>
          <a:noFill/>
        </p:spPr>
        <p:txBody>
          <a:bodyPr wrap="square">
            <a:spAutoFit/>
          </a:bodyPr>
          <a:lstStyle/>
          <a:p>
            <a:r>
              <a:rPr lang="en-US" sz="2500" b="1" dirty="0">
                <a:solidFill>
                  <a:srgbClr val="C00000"/>
                </a:solidFill>
                <a:latin typeface="Twinkl" panose="02000000000000000000"/>
              </a:rPr>
              <a:t>Question: </a:t>
            </a:r>
            <a:r>
              <a:rPr lang="en-GB" sz="2500" dirty="0">
                <a:solidFill>
                  <a:srgbClr val="C00000"/>
                </a:solidFill>
                <a:latin typeface="Twinkl" panose="02000000000000000000"/>
              </a:rPr>
              <a:t>Look at the paragraph beginning </a:t>
            </a:r>
            <a:r>
              <a:rPr lang="en-GB" sz="2500" i="1" dirty="0">
                <a:solidFill>
                  <a:srgbClr val="C00000"/>
                </a:solidFill>
                <a:latin typeface="Twinkl" panose="02000000000000000000"/>
              </a:rPr>
              <a:t>Towards the end of Tudor times…</a:t>
            </a:r>
          </a:p>
          <a:p>
            <a:endParaRPr lang="en-GB" sz="2500" i="1" dirty="0">
              <a:solidFill>
                <a:srgbClr val="C00000"/>
              </a:solidFill>
              <a:latin typeface="Twinkl" panose="02000000000000000000"/>
            </a:endParaRPr>
          </a:p>
          <a:p>
            <a:r>
              <a:rPr lang="en-GB" sz="2500" dirty="0">
                <a:solidFill>
                  <a:srgbClr val="C00000"/>
                </a:solidFill>
                <a:latin typeface="Twinkl" panose="02000000000000000000"/>
              </a:rPr>
              <a:t>What is the main point of this paragraph? </a:t>
            </a:r>
          </a:p>
        </p:txBody>
      </p:sp>
      <p:sp>
        <p:nvSpPr>
          <p:cNvPr id="13" name="TextBox 12">
            <a:extLst>
              <a:ext uri="{FF2B5EF4-FFF2-40B4-BE49-F238E27FC236}">
                <a16:creationId xmlns:a16="http://schemas.microsoft.com/office/drawing/2014/main" id="{7C7F6079-881A-1624-4CD6-70F2F7F5AF8D}"/>
              </a:ext>
            </a:extLst>
          </p:cNvPr>
          <p:cNvSpPr txBox="1"/>
          <p:nvPr/>
        </p:nvSpPr>
        <p:spPr>
          <a:xfrm>
            <a:off x="2895600" y="6103471"/>
            <a:ext cx="9342323" cy="461665"/>
          </a:xfrm>
          <a:prstGeom prst="rect">
            <a:avLst/>
          </a:prstGeom>
          <a:noFill/>
        </p:spPr>
        <p:txBody>
          <a:bodyPr wrap="square" rtlCol="0">
            <a:spAutoFit/>
          </a:bodyPr>
          <a:lstStyle/>
          <a:p>
            <a:r>
              <a:rPr lang="en-GB" sz="2400" dirty="0">
                <a:solidFill>
                  <a:schemeClr val="bg1">
                    <a:lumMod val="50000"/>
                  </a:schemeClr>
                </a:solidFill>
                <a:latin typeface="Twinkl" panose="02000000000000000000"/>
              </a:rPr>
              <a:t>Answer: Tudor people started to eat new foods from around the world. </a:t>
            </a:r>
          </a:p>
        </p:txBody>
      </p:sp>
    </p:spTree>
    <p:extLst>
      <p:ext uri="{BB962C8B-B14F-4D97-AF65-F5344CB8AC3E}">
        <p14:creationId xmlns:p14="http://schemas.microsoft.com/office/powerpoint/2010/main" val="365735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Inference</a:t>
            </a:r>
          </a:p>
        </p:txBody>
      </p:sp>
      <p:pic>
        <p:nvPicPr>
          <p:cNvPr id="4" name="Picture 3"/>
          <p:cNvPicPr>
            <a:picLocks noChangeAspect="1"/>
          </p:cNvPicPr>
          <p:nvPr/>
        </p:nvPicPr>
        <p:blipFill rotWithShape="1">
          <a:blip r:embed="rId3"/>
          <a:srcRect l="55336" t="28141" r="33172" b="44428"/>
          <a:stretch/>
        </p:blipFill>
        <p:spPr>
          <a:xfrm>
            <a:off x="450375" y="2470245"/>
            <a:ext cx="2552131" cy="3426472"/>
          </a:xfrm>
          <a:prstGeom prst="rect">
            <a:avLst/>
          </a:prstGeom>
        </p:spPr>
      </p:pic>
      <p:sp>
        <p:nvSpPr>
          <p:cNvPr id="5" name="Rectangle 4"/>
          <p:cNvSpPr/>
          <p:nvPr/>
        </p:nvSpPr>
        <p:spPr>
          <a:xfrm>
            <a:off x="3747059" y="1841957"/>
            <a:ext cx="6123763" cy="430887"/>
          </a:xfrm>
          <a:prstGeom prst="rect">
            <a:avLst/>
          </a:prstGeom>
        </p:spPr>
        <p:txBody>
          <a:bodyPr wrap="square">
            <a:spAutoFit/>
          </a:bodyPr>
          <a:lstStyle/>
          <a:p>
            <a:r>
              <a:rPr lang="en-US" sz="2200" i="1" dirty="0">
                <a:latin typeface="Twinkl" panose="02000000000000000000"/>
              </a:rPr>
              <a:t>An extract from </a:t>
            </a:r>
            <a:r>
              <a:rPr lang="en-GB" sz="2200" dirty="0">
                <a:latin typeface="Twinkl" panose="02000000000000000000"/>
              </a:rPr>
              <a:t>War Horse, by Michael Morpurgo </a:t>
            </a:r>
            <a:endParaRPr lang="en-GB" sz="2200" i="1" dirty="0">
              <a:latin typeface="Twinkl" panose="02000000000000000000"/>
            </a:endParaRPr>
          </a:p>
        </p:txBody>
      </p:sp>
      <p:sp>
        <p:nvSpPr>
          <p:cNvPr id="7" name="TextBox 6"/>
          <p:cNvSpPr txBox="1"/>
          <p:nvPr/>
        </p:nvSpPr>
        <p:spPr>
          <a:xfrm>
            <a:off x="3747060" y="4696535"/>
            <a:ext cx="8307566" cy="1107996"/>
          </a:xfrm>
          <a:prstGeom prst="rect">
            <a:avLst/>
          </a:prstGeom>
          <a:noFill/>
        </p:spPr>
        <p:txBody>
          <a:bodyPr wrap="square" rtlCol="0">
            <a:spAutoFit/>
          </a:bodyPr>
          <a:lstStyle/>
          <a:p>
            <a:r>
              <a:rPr lang="en-US" sz="2200" dirty="0">
                <a:solidFill>
                  <a:srgbClr val="C00000"/>
                </a:solidFill>
                <a:latin typeface="Twinkl" panose="02000000000000000000"/>
              </a:rPr>
              <a:t>Question: </a:t>
            </a:r>
            <a:r>
              <a:rPr lang="en-GB" sz="2200" dirty="0">
                <a:solidFill>
                  <a:srgbClr val="C00000"/>
                </a:solidFill>
                <a:latin typeface="Twinkl" panose="02000000000000000000"/>
              </a:rPr>
              <a:t>Look at the first two sentences. </a:t>
            </a:r>
          </a:p>
          <a:p>
            <a:r>
              <a:rPr lang="en-GB" sz="2200" dirty="0">
                <a:solidFill>
                  <a:srgbClr val="C00000"/>
                </a:solidFill>
                <a:latin typeface="Twinkl" panose="02000000000000000000"/>
              </a:rPr>
              <a:t>How do you think Joey feels at this point in the story? Explain your answer using evidence from the text. </a:t>
            </a:r>
          </a:p>
        </p:txBody>
      </p:sp>
      <p:sp>
        <p:nvSpPr>
          <p:cNvPr id="8" name="Rectangle 7"/>
          <p:cNvSpPr/>
          <p:nvPr/>
        </p:nvSpPr>
        <p:spPr>
          <a:xfrm>
            <a:off x="3747059" y="6148865"/>
            <a:ext cx="8202664" cy="369332"/>
          </a:xfrm>
          <a:prstGeom prst="rect">
            <a:avLst/>
          </a:prstGeom>
        </p:spPr>
        <p:txBody>
          <a:bodyPr wrap="square">
            <a:spAutoFit/>
          </a:bodyPr>
          <a:lstStyle/>
          <a:p>
            <a:r>
              <a:rPr lang="en-US" i="1" dirty="0">
                <a:solidFill>
                  <a:schemeClr val="bg1">
                    <a:lumMod val="50000"/>
                  </a:schemeClr>
                </a:solidFill>
                <a:latin typeface="Twinkl" panose="02000000000000000000"/>
              </a:rPr>
              <a:t>Answer: </a:t>
            </a:r>
            <a:r>
              <a:rPr lang="en-GB" dirty="0">
                <a:solidFill>
                  <a:schemeClr val="bg1">
                    <a:lumMod val="50000"/>
                  </a:schemeClr>
                </a:solidFill>
                <a:latin typeface="Twinkl" panose="02000000000000000000"/>
              </a:rPr>
              <a:t>Terrified/In pain because he’s being hurt all the way to the farm. </a:t>
            </a:r>
            <a:endParaRPr lang="en-GB" i="1" dirty="0">
              <a:solidFill>
                <a:schemeClr val="bg1">
                  <a:lumMod val="50000"/>
                </a:schemeClr>
              </a:solidFill>
              <a:latin typeface="Twinkl" panose="02000000000000000000"/>
            </a:endParaRPr>
          </a:p>
        </p:txBody>
      </p:sp>
      <p:pic>
        <p:nvPicPr>
          <p:cNvPr id="9" name="Picture 8">
            <a:extLst>
              <a:ext uri="{FF2B5EF4-FFF2-40B4-BE49-F238E27FC236}">
                <a16:creationId xmlns:a16="http://schemas.microsoft.com/office/drawing/2014/main" id="{20A92DD0-BF0F-0B9F-6CC1-8AC81DD61B3A}"/>
              </a:ext>
            </a:extLst>
          </p:cNvPr>
          <p:cNvPicPr>
            <a:picLocks noChangeAspect="1"/>
          </p:cNvPicPr>
          <p:nvPr/>
        </p:nvPicPr>
        <p:blipFill>
          <a:blip r:embed="rId4"/>
          <a:stretch>
            <a:fillRect/>
          </a:stretch>
        </p:blipFill>
        <p:spPr>
          <a:xfrm>
            <a:off x="3636264" y="2397648"/>
            <a:ext cx="7869935" cy="2079141"/>
          </a:xfrm>
          <a:prstGeom prst="rect">
            <a:avLst/>
          </a:prstGeom>
        </p:spPr>
      </p:pic>
      <p:sp>
        <p:nvSpPr>
          <p:cNvPr id="10" name="Rectangle: Rounded Corners 9">
            <a:extLst>
              <a:ext uri="{FF2B5EF4-FFF2-40B4-BE49-F238E27FC236}">
                <a16:creationId xmlns:a16="http://schemas.microsoft.com/office/drawing/2014/main" id="{9C566519-3CC9-4AA2-D4C5-F4D1D900E1BD}"/>
              </a:ext>
            </a:extLst>
          </p:cNvPr>
          <p:cNvSpPr/>
          <p:nvPr/>
        </p:nvSpPr>
        <p:spPr>
          <a:xfrm>
            <a:off x="7946265" y="4069724"/>
            <a:ext cx="3374265" cy="51543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317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0970"/>
            <a:ext cx="8610600" cy="1293028"/>
          </a:xfrm>
        </p:spPr>
        <p:txBody>
          <a:bodyPr>
            <a:normAutofit/>
          </a:bodyPr>
          <a:lstStyle/>
          <a:p>
            <a:r>
              <a:rPr lang="en-GB" sz="5000" dirty="0">
                <a:latin typeface="Twinkl" panose="02000000000000000000" pitchFamily="2" charset="0"/>
              </a:rPr>
              <a:t>Relationship</a:t>
            </a:r>
          </a:p>
        </p:txBody>
      </p:sp>
      <p:pic>
        <p:nvPicPr>
          <p:cNvPr id="4" name="Picture 3"/>
          <p:cNvPicPr>
            <a:picLocks noChangeAspect="1"/>
          </p:cNvPicPr>
          <p:nvPr/>
        </p:nvPicPr>
        <p:blipFill rotWithShape="1">
          <a:blip r:embed="rId3"/>
          <a:srcRect l="22242" t="55004" r="66159" b="18511"/>
          <a:stretch/>
        </p:blipFill>
        <p:spPr>
          <a:xfrm>
            <a:off x="545911" y="2647666"/>
            <a:ext cx="2527110" cy="3245830"/>
          </a:xfrm>
          <a:prstGeom prst="rect">
            <a:avLst/>
          </a:prstGeom>
        </p:spPr>
      </p:pic>
      <p:sp>
        <p:nvSpPr>
          <p:cNvPr id="5" name="Rectangle 4"/>
          <p:cNvSpPr/>
          <p:nvPr/>
        </p:nvSpPr>
        <p:spPr>
          <a:xfrm>
            <a:off x="3474834" y="1841957"/>
            <a:ext cx="8151590" cy="430887"/>
          </a:xfrm>
          <a:prstGeom prst="rect">
            <a:avLst/>
          </a:prstGeom>
        </p:spPr>
        <p:txBody>
          <a:bodyPr wrap="none">
            <a:spAutoFit/>
          </a:bodyPr>
          <a:lstStyle/>
          <a:p>
            <a:r>
              <a:rPr lang="en-US" sz="2200" i="1" dirty="0">
                <a:latin typeface="Twinkl" panose="02000000000000000000" pitchFamily="2" charset="0"/>
              </a:rPr>
              <a:t>An extract from ‘My Brother Is a Superhero’ by David </a:t>
            </a:r>
            <a:r>
              <a:rPr lang="en-US" sz="2200" i="1" dirty="0" err="1">
                <a:latin typeface="Twinkl" panose="02000000000000000000" pitchFamily="2" charset="0"/>
              </a:rPr>
              <a:t>Solomons</a:t>
            </a:r>
            <a:endParaRPr lang="en-GB" sz="2200" i="1" dirty="0">
              <a:latin typeface="Twinkl" panose="02000000000000000000" pitchFamily="2" charset="0"/>
            </a:endParaRPr>
          </a:p>
        </p:txBody>
      </p:sp>
      <p:pic>
        <p:nvPicPr>
          <p:cNvPr id="6" name="Picture 5"/>
          <p:cNvPicPr>
            <a:picLocks noChangeAspect="1"/>
          </p:cNvPicPr>
          <p:nvPr/>
        </p:nvPicPr>
        <p:blipFill rotWithShape="1">
          <a:blip r:embed="rId4"/>
          <a:srcRect l="12189" t="35108" r="53333" b="46584"/>
          <a:stretch/>
        </p:blipFill>
        <p:spPr>
          <a:xfrm>
            <a:off x="3370997" y="2272844"/>
            <a:ext cx="8589778" cy="2565779"/>
          </a:xfrm>
          <a:prstGeom prst="rect">
            <a:avLst/>
          </a:prstGeom>
        </p:spPr>
      </p:pic>
      <p:sp>
        <p:nvSpPr>
          <p:cNvPr id="7" name="Rectangle 6"/>
          <p:cNvSpPr/>
          <p:nvPr/>
        </p:nvSpPr>
        <p:spPr>
          <a:xfrm>
            <a:off x="3474834" y="5054066"/>
            <a:ext cx="7638630" cy="430887"/>
          </a:xfrm>
          <a:prstGeom prst="rect">
            <a:avLst/>
          </a:prstGeom>
        </p:spPr>
        <p:txBody>
          <a:bodyPr wrap="none">
            <a:spAutoFit/>
          </a:bodyPr>
          <a:lstStyle/>
          <a:p>
            <a:r>
              <a:rPr lang="en-US" sz="2200" dirty="0">
                <a:solidFill>
                  <a:srgbClr val="A50021"/>
                </a:solidFill>
                <a:latin typeface="Twinkl" panose="02000000000000000000" pitchFamily="2" charset="0"/>
              </a:rPr>
              <a:t>Question: Explain why the opening sentences are humorous.</a:t>
            </a:r>
            <a:endParaRPr lang="en-GB" sz="2200" dirty="0">
              <a:solidFill>
                <a:srgbClr val="A50021"/>
              </a:solidFill>
              <a:latin typeface="Twinkl" panose="02000000000000000000" pitchFamily="2" charset="0"/>
            </a:endParaRPr>
          </a:p>
        </p:txBody>
      </p:sp>
      <p:sp>
        <p:nvSpPr>
          <p:cNvPr id="8" name="Rectangle 7"/>
          <p:cNvSpPr/>
          <p:nvPr/>
        </p:nvSpPr>
        <p:spPr>
          <a:xfrm>
            <a:off x="3490808" y="5700396"/>
            <a:ext cx="8350156" cy="769441"/>
          </a:xfrm>
          <a:prstGeom prst="rect">
            <a:avLst/>
          </a:prstGeom>
        </p:spPr>
        <p:txBody>
          <a:bodyPr wrap="square">
            <a:spAutoFit/>
          </a:bodyPr>
          <a:lstStyle/>
          <a:p>
            <a:r>
              <a:rPr lang="en-US" sz="2200" dirty="0">
                <a:solidFill>
                  <a:schemeClr val="bg1">
                    <a:lumMod val="65000"/>
                  </a:schemeClr>
                </a:solidFill>
                <a:latin typeface="Twinkl" panose="02000000000000000000" pitchFamily="2" charset="0"/>
              </a:rPr>
              <a:t>Answer: The items the brothers are holding are so different, one is really important and one is just a vegetable.</a:t>
            </a:r>
            <a:endParaRPr lang="en-GB" sz="2200" dirty="0">
              <a:solidFill>
                <a:schemeClr val="bg1">
                  <a:lumMod val="65000"/>
                </a:schemeClr>
              </a:solidFill>
              <a:latin typeface="Twinkl" panose="02000000000000000000" pitchFamily="2" charset="0"/>
            </a:endParaRPr>
          </a:p>
        </p:txBody>
      </p:sp>
    </p:spTree>
    <p:extLst>
      <p:ext uri="{BB962C8B-B14F-4D97-AF65-F5344CB8AC3E}">
        <p14:creationId xmlns:p14="http://schemas.microsoft.com/office/powerpoint/2010/main" val="185672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Word choice</a:t>
            </a:r>
          </a:p>
        </p:txBody>
      </p:sp>
      <p:pic>
        <p:nvPicPr>
          <p:cNvPr id="4" name="Picture 3"/>
          <p:cNvPicPr>
            <a:picLocks noChangeAspect="1"/>
          </p:cNvPicPr>
          <p:nvPr/>
        </p:nvPicPr>
        <p:blipFill rotWithShape="1">
          <a:blip r:embed="rId3"/>
          <a:srcRect l="33096" t="55762" r="55305" b="16997"/>
          <a:stretch/>
        </p:blipFill>
        <p:spPr>
          <a:xfrm>
            <a:off x="477672" y="2920620"/>
            <a:ext cx="2417928" cy="3194329"/>
          </a:xfrm>
          <a:prstGeom prst="rect">
            <a:avLst/>
          </a:prstGeom>
        </p:spPr>
      </p:pic>
      <p:sp>
        <p:nvSpPr>
          <p:cNvPr id="5" name="Rectangle 4"/>
          <p:cNvSpPr/>
          <p:nvPr/>
        </p:nvSpPr>
        <p:spPr>
          <a:xfrm>
            <a:off x="4808561" y="1719569"/>
            <a:ext cx="7256060" cy="769441"/>
          </a:xfrm>
          <a:prstGeom prst="rect">
            <a:avLst/>
          </a:prstGeom>
        </p:spPr>
        <p:txBody>
          <a:bodyPr wrap="square">
            <a:spAutoFit/>
          </a:bodyPr>
          <a:lstStyle/>
          <a:p>
            <a:r>
              <a:rPr lang="en-US" sz="2200" i="1" dirty="0">
                <a:latin typeface="Twinkl" panose="02000000000000000000" pitchFamily="2" charset="0"/>
              </a:rPr>
              <a:t>Extract from ‘A Series of Unfortunate Events: The Bad Beginning’ by Lemony </a:t>
            </a:r>
            <a:r>
              <a:rPr lang="en-US" sz="2200" i="1" dirty="0" err="1">
                <a:latin typeface="Twinkl" panose="02000000000000000000" pitchFamily="2" charset="0"/>
              </a:rPr>
              <a:t>Snicket</a:t>
            </a:r>
            <a:endParaRPr lang="en-GB" sz="2200" i="1" dirty="0">
              <a:latin typeface="Twinkl" panose="02000000000000000000" pitchFamily="2" charset="0"/>
            </a:endParaRPr>
          </a:p>
        </p:txBody>
      </p:sp>
      <p:pic>
        <p:nvPicPr>
          <p:cNvPr id="6" name="Picture 5"/>
          <p:cNvPicPr>
            <a:picLocks noChangeAspect="1"/>
          </p:cNvPicPr>
          <p:nvPr/>
        </p:nvPicPr>
        <p:blipFill rotWithShape="1">
          <a:blip r:embed="rId4"/>
          <a:srcRect l="12189" t="38822" r="53483" b="40879"/>
          <a:stretch/>
        </p:blipFill>
        <p:spPr>
          <a:xfrm>
            <a:off x="2895600" y="2791342"/>
            <a:ext cx="9251695" cy="3077195"/>
          </a:xfrm>
          <a:prstGeom prst="rect">
            <a:avLst/>
          </a:prstGeom>
        </p:spPr>
      </p:pic>
    </p:spTree>
    <p:extLst>
      <p:ext uri="{BB962C8B-B14F-4D97-AF65-F5344CB8AC3E}">
        <p14:creationId xmlns:p14="http://schemas.microsoft.com/office/powerpoint/2010/main" val="1946031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Word choice</a:t>
            </a:r>
          </a:p>
        </p:txBody>
      </p:sp>
      <p:pic>
        <p:nvPicPr>
          <p:cNvPr id="4" name="Picture 3"/>
          <p:cNvPicPr>
            <a:picLocks noChangeAspect="1"/>
          </p:cNvPicPr>
          <p:nvPr/>
        </p:nvPicPr>
        <p:blipFill rotWithShape="1">
          <a:blip r:embed="rId3"/>
          <a:srcRect l="33096" t="55762" r="55305" b="16997"/>
          <a:stretch/>
        </p:blipFill>
        <p:spPr>
          <a:xfrm>
            <a:off x="477672" y="2920620"/>
            <a:ext cx="2417928" cy="3194329"/>
          </a:xfrm>
          <a:prstGeom prst="rect">
            <a:avLst/>
          </a:prstGeom>
        </p:spPr>
      </p:pic>
      <p:sp>
        <p:nvSpPr>
          <p:cNvPr id="5" name="Rectangle 4"/>
          <p:cNvSpPr/>
          <p:nvPr/>
        </p:nvSpPr>
        <p:spPr>
          <a:xfrm>
            <a:off x="4808561" y="1719569"/>
            <a:ext cx="7256060" cy="769441"/>
          </a:xfrm>
          <a:prstGeom prst="rect">
            <a:avLst/>
          </a:prstGeom>
        </p:spPr>
        <p:txBody>
          <a:bodyPr wrap="square">
            <a:spAutoFit/>
          </a:bodyPr>
          <a:lstStyle/>
          <a:p>
            <a:r>
              <a:rPr lang="en-US" sz="2200" i="1" dirty="0">
                <a:latin typeface="Twinkl" panose="02000000000000000000" pitchFamily="2" charset="0"/>
              </a:rPr>
              <a:t>Extract from ‘A Series of Unfortunate Events: The Bad Beginning’ by Lemony </a:t>
            </a:r>
            <a:r>
              <a:rPr lang="en-US" sz="2200" i="1" dirty="0" err="1">
                <a:latin typeface="Twinkl" panose="02000000000000000000" pitchFamily="2" charset="0"/>
              </a:rPr>
              <a:t>Snicket</a:t>
            </a:r>
            <a:endParaRPr lang="en-GB" sz="2200" i="1" dirty="0">
              <a:latin typeface="Twinkl" panose="02000000000000000000" pitchFamily="2" charset="0"/>
            </a:endParaRPr>
          </a:p>
        </p:txBody>
      </p:sp>
      <p:sp>
        <p:nvSpPr>
          <p:cNvPr id="3" name="Rectangle 2"/>
          <p:cNvSpPr/>
          <p:nvPr/>
        </p:nvSpPr>
        <p:spPr>
          <a:xfrm>
            <a:off x="4071582" y="2886568"/>
            <a:ext cx="7993039" cy="1631216"/>
          </a:xfrm>
          <a:prstGeom prst="rect">
            <a:avLst/>
          </a:prstGeom>
        </p:spPr>
        <p:txBody>
          <a:bodyPr wrap="square">
            <a:spAutoFit/>
          </a:bodyPr>
          <a:lstStyle/>
          <a:p>
            <a:r>
              <a:rPr lang="en-US" sz="2500" dirty="0">
                <a:solidFill>
                  <a:srgbClr val="A50021"/>
                </a:solidFill>
                <a:latin typeface="Twinkl" panose="02000000000000000000" pitchFamily="2" charset="0"/>
              </a:rPr>
              <a:t>Question: </a:t>
            </a:r>
            <a:r>
              <a:rPr lang="en-US" sz="2500" dirty="0" err="1">
                <a:solidFill>
                  <a:srgbClr val="A50021"/>
                </a:solidFill>
                <a:latin typeface="Twinkl" panose="02000000000000000000" pitchFamily="2" charset="0"/>
              </a:rPr>
              <a:t>Mr</a:t>
            </a:r>
            <a:r>
              <a:rPr lang="en-US" sz="2500" dirty="0">
                <a:solidFill>
                  <a:srgbClr val="A50021"/>
                </a:solidFill>
                <a:latin typeface="Twinkl" panose="02000000000000000000" pitchFamily="2" charset="0"/>
              </a:rPr>
              <a:t> Poe’s automobile rumbled along the cobblestone streets of the city … . The author uses the word automobile instead of ‘car’. What effect does this have?</a:t>
            </a:r>
            <a:endParaRPr lang="en-GB" sz="2500" dirty="0">
              <a:solidFill>
                <a:srgbClr val="A50021"/>
              </a:solidFill>
              <a:latin typeface="Twinkl" panose="02000000000000000000" pitchFamily="2" charset="0"/>
            </a:endParaRPr>
          </a:p>
        </p:txBody>
      </p:sp>
      <p:sp>
        <p:nvSpPr>
          <p:cNvPr id="7" name="Rectangle 6"/>
          <p:cNvSpPr/>
          <p:nvPr/>
        </p:nvSpPr>
        <p:spPr>
          <a:xfrm>
            <a:off x="4071581" y="4782488"/>
            <a:ext cx="7993039" cy="1246495"/>
          </a:xfrm>
          <a:prstGeom prst="rect">
            <a:avLst/>
          </a:prstGeom>
        </p:spPr>
        <p:txBody>
          <a:bodyPr wrap="square">
            <a:spAutoFit/>
          </a:bodyPr>
          <a:lstStyle/>
          <a:p>
            <a:r>
              <a:rPr lang="en-US" sz="2500" dirty="0">
                <a:solidFill>
                  <a:schemeClr val="bg1">
                    <a:lumMod val="65000"/>
                  </a:schemeClr>
                </a:solidFill>
                <a:latin typeface="Twinkl" panose="02000000000000000000" pitchFamily="2" charset="0"/>
              </a:rPr>
              <a:t>Answers: It makes it feel formal/‘posh’. OR It feels old fashioned/ not modern. OR It feels like a different time. OR It makes it feel foreign.</a:t>
            </a:r>
            <a:endParaRPr lang="en-GB" sz="2500" dirty="0">
              <a:solidFill>
                <a:schemeClr val="bg1">
                  <a:lumMod val="65000"/>
                </a:schemeClr>
              </a:solidFill>
              <a:latin typeface="Twinkl" panose="02000000000000000000" pitchFamily="2" charset="0"/>
            </a:endParaRPr>
          </a:p>
        </p:txBody>
      </p:sp>
    </p:spTree>
    <p:extLst>
      <p:ext uri="{BB962C8B-B14F-4D97-AF65-F5344CB8AC3E}">
        <p14:creationId xmlns:p14="http://schemas.microsoft.com/office/powerpoint/2010/main" val="240055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Comparison</a:t>
            </a:r>
          </a:p>
        </p:txBody>
      </p:sp>
      <p:pic>
        <p:nvPicPr>
          <p:cNvPr id="4" name="Picture 3"/>
          <p:cNvPicPr>
            <a:picLocks noChangeAspect="1"/>
          </p:cNvPicPr>
          <p:nvPr/>
        </p:nvPicPr>
        <p:blipFill rotWithShape="1">
          <a:blip r:embed="rId3"/>
          <a:srcRect l="44482" t="55383" r="44451" b="16808"/>
          <a:stretch/>
        </p:blipFill>
        <p:spPr>
          <a:xfrm>
            <a:off x="627795" y="2838734"/>
            <a:ext cx="2538485" cy="3588049"/>
          </a:xfrm>
          <a:prstGeom prst="rect">
            <a:avLst/>
          </a:prstGeom>
        </p:spPr>
      </p:pic>
      <p:sp>
        <p:nvSpPr>
          <p:cNvPr id="5" name="Rectangle 4"/>
          <p:cNvSpPr/>
          <p:nvPr/>
        </p:nvSpPr>
        <p:spPr>
          <a:xfrm>
            <a:off x="4215136" y="1801737"/>
            <a:ext cx="8140370" cy="430887"/>
          </a:xfrm>
          <a:prstGeom prst="rect">
            <a:avLst/>
          </a:prstGeom>
        </p:spPr>
        <p:txBody>
          <a:bodyPr wrap="none">
            <a:spAutoFit/>
          </a:bodyPr>
          <a:lstStyle/>
          <a:p>
            <a:r>
              <a:rPr lang="en-US" sz="2200" dirty="0">
                <a:latin typeface="Twinkl" panose="02000000000000000000" pitchFamily="2" charset="0"/>
              </a:rPr>
              <a:t>An extract from ‘How to Train Your Dragon’ by Cressida Cowell</a:t>
            </a:r>
            <a:endParaRPr lang="en-GB" sz="2200" dirty="0">
              <a:latin typeface="Twinkl" panose="02000000000000000000" pitchFamily="2" charset="0"/>
            </a:endParaRPr>
          </a:p>
        </p:txBody>
      </p:sp>
      <p:pic>
        <p:nvPicPr>
          <p:cNvPr id="6" name="Picture 5"/>
          <p:cNvPicPr>
            <a:picLocks noChangeAspect="1"/>
          </p:cNvPicPr>
          <p:nvPr/>
        </p:nvPicPr>
        <p:blipFill rotWithShape="1">
          <a:blip r:embed="rId4"/>
          <a:srcRect l="12040" t="27015" r="53408" b="44594"/>
          <a:stretch/>
        </p:blipFill>
        <p:spPr>
          <a:xfrm>
            <a:off x="3562065" y="2402006"/>
            <a:ext cx="8444901" cy="3903260"/>
          </a:xfrm>
          <a:prstGeom prst="rect">
            <a:avLst/>
          </a:prstGeom>
        </p:spPr>
      </p:pic>
    </p:spTree>
    <p:extLst>
      <p:ext uri="{BB962C8B-B14F-4D97-AF65-F5344CB8AC3E}">
        <p14:creationId xmlns:p14="http://schemas.microsoft.com/office/powerpoint/2010/main" val="3450630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Comparison</a:t>
            </a:r>
          </a:p>
        </p:txBody>
      </p:sp>
      <p:pic>
        <p:nvPicPr>
          <p:cNvPr id="4" name="Picture 3"/>
          <p:cNvPicPr>
            <a:picLocks noChangeAspect="1"/>
          </p:cNvPicPr>
          <p:nvPr/>
        </p:nvPicPr>
        <p:blipFill rotWithShape="1">
          <a:blip r:embed="rId3"/>
          <a:srcRect l="44482" t="55383" r="44451" b="16808"/>
          <a:stretch/>
        </p:blipFill>
        <p:spPr>
          <a:xfrm>
            <a:off x="627795" y="2838734"/>
            <a:ext cx="2538485" cy="3588049"/>
          </a:xfrm>
          <a:prstGeom prst="rect">
            <a:avLst/>
          </a:prstGeom>
        </p:spPr>
      </p:pic>
      <p:sp>
        <p:nvSpPr>
          <p:cNvPr id="5" name="Rectangle 4"/>
          <p:cNvSpPr/>
          <p:nvPr/>
        </p:nvSpPr>
        <p:spPr>
          <a:xfrm>
            <a:off x="4215136" y="1801737"/>
            <a:ext cx="8140370" cy="430887"/>
          </a:xfrm>
          <a:prstGeom prst="rect">
            <a:avLst/>
          </a:prstGeom>
        </p:spPr>
        <p:txBody>
          <a:bodyPr wrap="none">
            <a:spAutoFit/>
          </a:bodyPr>
          <a:lstStyle/>
          <a:p>
            <a:r>
              <a:rPr lang="en-US" sz="2200" dirty="0">
                <a:latin typeface="Twinkl" panose="02000000000000000000" pitchFamily="2" charset="0"/>
              </a:rPr>
              <a:t>An extract from ‘How to Train Your Dragon’ by Cressida Cowell</a:t>
            </a:r>
            <a:endParaRPr lang="en-GB" sz="2200" dirty="0">
              <a:latin typeface="Twinkl" panose="02000000000000000000" pitchFamily="2" charset="0"/>
            </a:endParaRPr>
          </a:p>
        </p:txBody>
      </p:sp>
      <p:pic>
        <p:nvPicPr>
          <p:cNvPr id="3" name="Picture 2"/>
          <p:cNvPicPr>
            <a:picLocks noChangeAspect="1"/>
          </p:cNvPicPr>
          <p:nvPr/>
        </p:nvPicPr>
        <p:blipFill rotWithShape="1">
          <a:blip r:embed="rId4"/>
          <a:srcRect l="16219" t="14278" r="17512" b="22836"/>
          <a:stretch/>
        </p:blipFill>
        <p:spPr>
          <a:xfrm>
            <a:off x="4215136" y="2482812"/>
            <a:ext cx="7465845" cy="3985147"/>
          </a:xfrm>
          <a:prstGeom prst="rect">
            <a:avLst/>
          </a:prstGeom>
        </p:spPr>
      </p:pic>
      <p:sp>
        <p:nvSpPr>
          <p:cNvPr id="7" name="Rectangle 6"/>
          <p:cNvSpPr/>
          <p:nvPr/>
        </p:nvSpPr>
        <p:spPr>
          <a:xfrm>
            <a:off x="9307773" y="4885898"/>
            <a:ext cx="1024515" cy="477054"/>
          </a:xfrm>
          <a:prstGeom prst="rect">
            <a:avLst/>
          </a:prstGeom>
        </p:spPr>
        <p:txBody>
          <a:bodyPr wrap="square">
            <a:spAutoFit/>
          </a:bodyPr>
          <a:lstStyle/>
          <a:p>
            <a:r>
              <a:rPr lang="en-GB" sz="2500" dirty="0">
                <a:latin typeface="Twinkl" panose="02000000000000000000" pitchFamily="2" charset="0"/>
                <a:ea typeface="Calibri" panose="020F0502020204030204" pitchFamily="34" charset="0"/>
                <a:cs typeface="Times New Roman" panose="02020603050405020304" pitchFamily="18" charset="0"/>
                <a:sym typeface="Wingdings" panose="05000000000000000000" pitchFamily="2" charset="2"/>
              </a:rPr>
              <a:t></a:t>
            </a:r>
            <a:endParaRPr lang="en-GB" sz="2500" dirty="0">
              <a:latin typeface="Twinkl" panose="02000000000000000000" pitchFamily="2" charset="0"/>
            </a:endParaRPr>
          </a:p>
        </p:txBody>
      </p:sp>
    </p:spTree>
    <p:extLst>
      <p:ext uri="{BB962C8B-B14F-4D97-AF65-F5344CB8AC3E}">
        <p14:creationId xmlns:p14="http://schemas.microsoft.com/office/powerpoint/2010/main" val="334105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Year 6 SATs</a:t>
            </a:r>
          </a:p>
        </p:txBody>
      </p:sp>
      <p:sp>
        <p:nvSpPr>
          <p:cNvPr id="3" name="Content Placeholder 2"/>
          <p:cNvSpPr>
            <a:spLocks noGrp="1"/>
          </p:cNvSpPr>
          <p:nvPr>
            <p:ph idx="1"/>
          </p:nvPr>
        </p:nvSpPr>
        <p:spPr/>
        <p:txBody>
          <a:bodyPr>
            <a:normAutofit/>
          </a:bodyPr>
          <a:lstStyle/>
          <a:p>
            <a:r>
              <a:rPr lang="en-GB" sz="2500" dirty="0">
                <a:latin typeface="Twinkl" panose="02000000000000000000" pitchFamily="2" charset="0"/>
              </a:rPr>
              <a:t>Each year in May, year 6 children take part in a SATs reading paper. The paper is designed to test children’s reading and comprehension skills across all areas of the curriculum. </a:t>
            </a:r>
          </a:p>
        </p:txBody>
      </p:sp>
      <p:pic>
        <p:nvPicPr>
          <p:cNvPr id="4" name="Picture 3"/>
          <p:cNvPicPr>
            <a:picLocks noChangeAspect="1"/>
          </p:cNvPicPr>
          <p:nvPr/>
        </p:nvPicPr>
        <p:blipFill rotWithShape="1">
          <a:blip r:embed="rId3"/>
          <a:srcRect l="34129" t="41874" r="16692" b="35970"/>
          <a:stretch/>
        </p:blipFill>
        <p:spPr>
          <a:xfrm>
            <a:off x="1599062" y="3516428"/>
            <a:ext cx="8993875" cy="2279177"/>
          </a:xfrm>
          <a:prstGeom prst="rect">
            <a:avLst/>
          </a:prstGeom>
        </p:spPr>
      </p:pic>
    </p:spTree>
    <p:extLst>
      <p:ext uri="{BB962C8B-B14F-4D97-AF65-F5344CB8AC3E}">
        <p14:creationId xmlns:p14="http://schemas.microsoft.com/office/powerpoint/2010/main" val="4026628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9241" y="791669"/>
            <a:ext cx="10673687" cy="1293028"/>
          </a:xfrm>
        </p:spPr>
        <p:txBody>
          <a:bodyPr>
            <a:noAutofit/>
          </a:bodyPr>
          <a:lstStyle/>
          <a:p>
            <a:r>
              <a:rPr lang="en-GB" sz="5000" dirty="0">
                <a:latin typeface="Twinkl" panose="02000000000000000000" pitchFamily="2" charset="0"/>
                <a:sym typeface="Wingdings" panose="05000000000000000000" pitchFamily="2" charset="2"/>
              </a:rPr>
              <a:t>How you can help your child</a:t>
            </a:r>
            <a:endParaRPr lang="en-GB" sz="5000" dirty="0">
              <a:latin typeface="Twinkl" panose="02000000000000000000" pitchFamily="2" charset="0"/>
            </a:endParaRPr>
          </a:p>
        </p:txBody>
      </p:sp>
      <p:sp>
        <p:nvSpPr>
          <p:cNvPr id="4" name="TextBox 3"/>
          <p:cNvSpPr txBox="1"/>
          <p:nvPr/>
        </p:nvSpPr>
        <p:spPr>
          <a:xfrm>
            <a:off x="623455" y="3125127"/>
            <a:ext cx="10823478" cy="47705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See the question handout sheet to take home. </a:t>
            </a:r>
          </a:p>
        </p:txBody>
      </p:sp>
      <p:sp>
        <p:nvSpPr>
          <p:cNvPr id="5" name="TextBox 4"/>
          <p:cNvSpPr txBox="1"/>
          <p:nvPr/>
        </p:nvSpPr>
        <p:spPr>
          <a:xfrm>
            <a:off x="623455" y="3749724"/>
            <a:ext cx="10823478" cy="1246495"/>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You can still ask questions about your child’s book even if they prefer to read on their own. Try asking them to summarise what they have just read or if they have discovered new words. </a:t>
            </a:r>
          </a:p>
        </p:txBody>
      </p:sp>
      <p:sp>
        <p:nvSpPr>
          <p:cNvPr id="6" name="TextBox 5"/>
          <p:cNvSpPr txBox="1"/>
          <p:nvPr/>
        </p:nvSpPr>
        <p:spPr>
          <a:xfrm>
            <a:off x="623455" y="5119666"/>
            <a:ext cx="10823478" cy="86177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Have a variety of reading materials available, such as newspapers, reference  books, fiction and non-fiction books. </a:t>
            </a:r>
          </a:p>
        </p:txBody>
      </p:sp>
      <p:sp>
        <p:nvSpPr>
          <p:cNvPr id="7" name="TextBox 6"/>
          <p:cNvSpPr txBox="1"/>
          <p:nvPr/>
        </p:nvSpPr>
        <p:spPr>
          <a:xfrm>
            <a:off x="623455" y="6104887"/>
            <a:ext cx="10823478" cy="47705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Show that you enjoy reading by sharing things that you have discovered. </a:t>
            </a:r>
          </a:p>
        </p:txBody>
      </p:sp>
      <p:sp>
        <p:nvSpPr>
          <p:cNvPr id="8" name="TextBox 7"/>
          <p:cNvSpPr txBox="1"/>
          <p:nvPr/>
        </p:nvSpPr>
        <p:spPr>
          <a:xfrm>
            <a:off x="623455" y="2500530"/>
            <a:ext cx="10823478" cy="477054"/>
          </a:xfrm>
          <a:prstGeom prst="rect">
            <a:avLst/>
          </a:prstGeom>
          <a:solidFill>
            <a:srgbClr val="A50021"/>
          </a:solidFill>
        </p:spPr>
        <p:txBody>
          <a:bodyPr wrap="square" rtlCol="0">
            <a:spAutoFit/>
          </a:bodyPr>
          <a:lstStyle/>
          <a:p>
            <a:r>
              <a:rPr lang="en-GB" sz="2500" dirty="0">
                <a:solidFill>
                  <a:schemeClr val="bg1"/>
                </a:solidFill>
                <a:latin typeface="Twinkl" panose="02000000000000000000" pitchFamily="2" charset="0"/>
              </a:rPr>
              <a:t>Read with your child or let them read independently every day. </a:t>
            </a:r>
          </a:p>
        </p:txBody>
      </p:sp>
    </p:spTree>
    <p:extLst>
      <p:ext uri="{BB962C8B-B14F-4D97-AF65-F5344CB8AC3E}">
        <p14:creationId xmlns:p14="http://schemas.microsoft.com/office/powerpoint/2010/main" val="166433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7862" y="0"/>
            <a:ext cx="8610600" cy="1293028"/>
          </a:xfrm>
        </p:spPr>
        <p:txBody>
          <a:bodyPr>
            <a:normAutofit/>
          </a:bodyPr>
          <a:lstStyle/>
          <a:p>
            <a:r>
              <a:rPr lang="en-GB" sz="5000" dirty="0">
                <a:latin typeface="Twinkl" panose="02000000000000000000" pitchFamily="2" charset="0"/>
              </a:rPr>
              <a:t>Suggested reads</a:t>
            </a:r>
          </a:p>
        </p:txBody>
      </p:sp>
      <p:pic>
        <p:nvPicPr>
          <p:cNvPr id="4" name="Picture 3"/>
          <p:cNvPicPr>
            <a:picLocks noChangeAspect="1"/>
          </p:cNvPicPr>
          <p:nvPr/>
        </p:nvPicPr>
        <p:blipFill rotWithShape="1">
          <a:blip r:embed="rId3"/>
          <a:srcRect l="27935" t="12421" r="28259" b="41277"/>
          <a:stretch/>
        </p:blipFill>
        <p:spPr>
          <a:xfrm>
            <a:off x="427956" y="477672"/>
            <a:ext cx="4935288" cy="2934268"/>
          </a:xfrm>
          <a:prstGeom prst="rect">
            <a:avLst/>
          </a:prstGeom>
        </p:spPr>
      </p:pic>
      <p:pic>
        <p:nvPicPr>
          <p:cNvPr id="5" name="Picture 4"/>
          <p:cNvPicPr>
            <a:picLocks noChangeAspect="1"/>
          </p:cNvPicPr>
          <p:nvPr/>
        </p:nvPicPr>
        <p:blipFill rotWithShape="1">
          <a:blip r:embed="rId4"/>
          <a:srcRect l="27264" t="13615" r="28184" b="40613"/>
          <a:stretch/>
        </p:blipFill>
        <p:spPr>
          <a:xfrm>
            <a:off x="6421839" y="1126263"/>
            <a:ext cx="5377218" cy="3107438"/>
          </a:xfrm>
          <a:prstGeom prst="rect">
            <a:avLst/>
          </a:prstGeom>
        </p:spPr>
      </p:pic>
      <p:pic>
        <p:nvPicPr>
          <p:cNvPr id="6" name="Picture 5"/>
          <p:cNvPicPr>
            <a:picLocks noChangeAspect="1"/>
          </p:cNvPicPr>
          <p:nvPr/>
        </p:nvPicPr>
        <p:blipFill rotWithShape="1">
          <a:blip r:embed="rId5"/>
          <a:srcRect l="31070" t="13483" r="33408" b="65821"/>
          <a:stretch/>
        </p:blipFill>
        <p:spPr>
          <a:xfrm>
            <a:off x="122828" y="3575615"/>
            <a:ext cx="6059607" cy="1985921"/>
          </a:xfrm>
          <a:prstGeom prst="rect">
            <a:avLst/>
          </a:prstGeom>
        </p:spPr>
      </p:pic>
      <p:pic>
        <p:nvPicPr>
          <p:cNvPr id="7" name="Picture 6"/>
          <p:cNvPicPr>
            <a:picLocks noChangeAspect="1"/>
          </p:cNvPicPr>
          <p:nvPr/>
        </p:nvPicPr>
        <p:blipFill rotWithShape="1">
          <a:blip r:embed="rId6"/>
          <a:srcRect l="31293" t="13350" r="31915" b="64627"/>
          <a:stretch/>
        </p:blipFill>
        <p:spPr>
          <a:xfrm>
            <a:off x="5924265" y="4532168"/>
            <a:ext cx="6114197" cy="2058735"/>
          </a:xfrm>
          <a:prstGeom prst="rect">
            <a:avLst/>
          </a:prstGeom>
        </p:spPr>
      </p:pic>
    </p:spTree>
    <p:extLst>
      <p:ext uri="{BB962C8B-B14F-4D97-AF65-F5344CB8AC3E}">
        <p14:creationId xmlns:p14="http://schemas.microsoft.com/office/powerpoint/2010/main" val="5571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EE35-285A-35E7-188B-289B11769986}"/>
              </a:ext>
            </a:extLst>
          </p:cNvPr>
          <p:cNvSpPr>
            <a:spLocks noGrp="1"/>
          </p:cNvSpPr>
          <p:nvPr>
            <p:ph type="title"/>
          </p:nvPr>
        </p:nvSpPr>
        <p:spPr/>
        <p:txBody>
          <a:bodyPr/>
          <a:lstStyle/>
          <a:p>
            <a:r>
              <a:rPr lang="en-GB" dirty="0">
                <a:latin typeface="Twinkl"/>
              </a:rPr>
              <a:t>English</a:t>
            </a:r>
          </a:p>
        </p:txBody>
      </p:sp>
      <p:sp>
        <p:nvSpPr>
          <p:cNvPr id="3" name="Content Placeholder 2">
            <a:extLst>
              <a:ext uri="{FF2B5EF4-FFF2-40B4-BE49-F238E27FC236}">
                <a16:creationId xmlns:a16="http://schemas.microsoft.com/office/drawing/2014/main" id="{622B4D0F-62B8-65A7-FF90-448EAD825510}"/>
              </a:ext>
            </a:extLst>
          </p:cNvPr>
          <p:cNvSpPr>
            <a:spLocks noGrp="1"/>
          </p:cNvSpPr>
          <p:nvPr>
            <p:ph idx="1"/>
          </p:nvPr>
        </p:nvSpPr>
        <p:spPr/>
        <p:txBody>
          <a:bodyPr>
            <a:normAutofit/>
          </a:bodyPr>
          <a:lstStyle/>
          <a:p>
            <a:r>
              <a:rPr lang="en-GB" sz="3500" dirty="0">
                <a:latin typeface="Twinkl"/>
              </a:rPr>
              <a:t>Handwriting (Kinetic Letters) ~ Daily</a:t>
            </a:r>
          </a:p>
          <a:p>
            <a:r>
              <a:rPr lang="en-GB" sz="3500" dirty="0">
                <a:latin typeface="Twinkl"/>
              </a:rPr>
              <a:t>Spellings ~ Daily</a:t>
            </a:r>
          </a:p>
          <a:p>
            <a:r>
              <a:rPr lang="en-GB" sz="3500" dirty="0">
                <a:latin typeface="Twinkl"/>
              </a:rPr>
              <a:t>Grammar and Punctuation ~ Weekly</a:t>
            </a:r>
          </a:p>
          <a:p>
            <a:r>
              <a:rPr lang="en-GB" sz="3500" dirty="0">
                <a:latin typeface="Twinkl"/>
              </a:rPr>
              <a:t>Writing ~ Daily </a:t>
            </a:r>
          </a:p>
        </p:txBody>
      </p:sp>
    </p:spTree>
    <p:extLst>
      <p:ext uri="{BB962C8B-B14F-4D97-AF65-F5344CB8AC3E}">
        <p14:creationId xmlns:p14="http://schemas.microsoft.com/office/powerpoint/2010/main" val="602214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000" dirty="0">
                <a:latin typeface="Twinkl" panose="02000000000000000000" pitchFamily="2" charset="0"/>
              </a:rPr>
              <a:t>Questions?</a:t>
            </a:r>
          </a:p>
        </p:txBody>
      </p:sp>
      <p:pic>
        <p:nvPicPr>
          <p:cNvPr id="4" name="Picture 3">
            <a:extLst>
              <a:ext uri="{FF2B5EF4-FFF2-40B4-BE49-F238E27FC236}">
                <a16:creationId xmlns:a16="http://schemas.microsoft.com/office/drawing/2014/main" id="{A2083F81-1FA9-6E0C-CB53-C12BAA29331A}"/>
              </a:ext>
            </a:extLst>
          </p:cNvPr>
          <p:cNvPicPr>
            <a:picLocks noChangeAspect="1"/>
          </p:cNvPicPr>
          <p:nvPr/>
        </p:nvPicPr>
        <p:blipFill>
          <a:blip r:embed="rId3"/>
          <a:stretch>
            <a:fillRect/>
          </a:stretch>
        </p:blipFill>
        <p:spPr>
          <a:xfrm>
            <a:off x="685800" y="369663"/>
            <a:ext cx="5973009" cy="5849166"/>
          </a:xfrm>
          <a:prstGeom prst="rect">
            <a:avLst/>
          </a:prstGeom>
        </p:spPr>
      </p:pic>
    </p:spTree>
    <p:extLst>
      <p:ext uri="{BB962C8B-B14F-4D97-AF65-F5344CB8AC3E}">
        <p14:creationId xmlns:p14="http://schemas.microsoft.com/office/powerpoint/2010/main" val="210286397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1201</TotalTime>
  <Words>2213</Words>
  <Application>Microsoft Office PowerPoint</Application>
  <PresentationFormat>Widescreen</PresentationFormat>
  <Paragraphs>236</Paragraphs>
  <Slides>42</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Tw Cen MT</vt:lpstr>
      <vt:lpstr>Twinkl</vt:lpstr>
      <vt:lpstr>Twinkl Cursive Unlooped</vt:lpstr>
      <vt:lpstr>Vapor Trail</vt:lpstr>
      <vt:lpstr>Reading Workshop</vt:lpstr>
      <vt:lpstr>Our Intention</vt:lpstr>
      <vt:lpstr>Overview</vt:lpstr>
      <vt:lpstr>Reading Bus</vt:lpstr>
      <vt:lpstr>Our Vending Machine</vt:lpstr>
      <vt:lpstr>Reading events</vt:lpstr>
      <vt:lpstr>Celebration assemblies</vt:lpstr>
      <vt:lpstr>diaries</vt:lpstr>
      <vt:lpstr>diaries</vt:lpstr>
      <vt:lpstr>Class reads</vt:lpstr>
      <vt:lpstr>Our successes</vt:lpstr>
      <vt:lpstr>Our successes</vt:lpstr>
      <vt:lpstr>Your child’s reading journey</vt:lpstr>
      <vt:lpstr>Early Reading: Key Stage One</vt:lpstr>
      <vt:lpstr>Phonics</vt:lpstr>
      <vt:lpstr>Phonics</vt:lpstr>
      <vt:lpstr>How you can help your child</vt:lpstr>
      <vt:lpstr>How you can help your child</vt:lpstr>
      <vt:lpstr>KS2  expectations</vt:lpstr>
      <vt:lpstr>KS2  expectations</vt:lpstr>
      <vt:lpstr>Rapid Reading</vt:lpstr>
      <vt:lpstr>Reading plus</vt:lpstr>
      <vt:lpstr>Book Club</vt:lpstr>
      <vt:lpstr>Reading comprehension</vt:lpstr>
      <vt:lpstr>Prediction</vt:lpstr>
      <vt:lpstr>Prediction</vt:lpstr>
      <vt:lpstr>Word meaning</vt:lpstr>
      <vt:lpstr>Retrieval</vt:lpstr>
      <vt:lpstr>Retrieval</vt:lpstr>
      <vt:lpstr>Retrieval</vt:lpstr>
      <vt:lpstr>Summarising</vt:lpstr>
      <vt:lpstr>Inference</vt:lpstr>
      <vt:lpstr>Relationship</vt:lpstr>
      <vt:lpstr>Word choice</vt:lpstr>
      <vt:lpstr>Word choice</vt:lpstr>
      <vt:lpstr>Comparison</vt:lpstr>
      <vt:lpstr>Comparison</vt:lpstr>
      <vt:lpstr>Year 6 SATs</vt:lpstr>
      <vt:lpstr>How you can help your child</vt:lpstr>
      <vt:lpstr>Suggested reads</vt:lpstr>
      <vt:lpstr>English</vt:lpstr>
      <vt:lpstr>Questions?</vt:lpstr>
    </vt:vector>
  </TitlesOfParts>
  <Company>SMBC Education 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Workshop</dc:title>
  <dc:creator>Marie Kitching</dc:creator>
  <cp:lastModifiedBy>Marie Kitching</cp:lastModifiedBy>
  <cp:revision>70</cp:revision>
  <cp:lastPrinted>2026-09-15T12:24:14Z</cp:lastPrinted>
  <dcterms:created xsi:type="dcterms:W3CDTF">2023-07-04T14:38:11Z</dcterms:created>
  <dcterms:modified xsi:type="dcterms:W3CDTF">2026-09-15T12:33:33Z</dcterms:modified>
</cp:coreProperties>
</file>